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4" r:id="rId8"/>
    <p:sldId id="265" r:id="rId9"/>
    <p:sldId id="266" r:id="rId10"/>
    <p:sldId id="267" r:id="rId11"/>
    <p:sldId id="268" r:id="rId12"/>
    <p:sldId id="269" r:id="rId13"/>
    <p:sldId id="270" r:id="rId14"/>
    <p:sldId id="271" r:id="rId15"/>
    <p:sldId id="27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1E431B6D-22AA-4696-8F4B-A6DCFA875F4B}" type="datetimeFigureOut">
              <a:rPr lang="en-IN" smtClean="0"/>
              <a:t>13-01-2023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7C6975C-BF05-4D71-9134-A56DCC959E5C}" type="slidenum">
              <a:rPr lang="en-IN" smtClean="0"/>
              <a:t>‹#›</a:t>
            </a:fld>
            <a:endParaRPr lang="en-IN"/>
          </a:p>
        </p:txBody>
      </p:sp>
    </p:spTree>
    <p:extLst>
      <p:ext uri="{BB962C8B-B14F-4D97-AF65-F5344CB8AC3E}">
        <p14:creationId xmlns:p14="http://schemas.microsoft.com/office/powerpoint/2010/main" val="2076856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E431B6D-22AA-4696-8F4B-A6DCFA875F4B}" type="datetimeFigureOut">
              <a:rPr lang="en-IN" smtClean="0"/>
              <a:t>13-01-2023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7C6975C-BF05-4D71-9134-A56DCC959E5C}" type="slidenum">
              <a:rPr lang="en-IN" smtClean="0"/>
              <a:t>‹#›</a:t>
            </a:fld>
            <a:endParaRPr lang="en-IN"/>
          </a:p>
        </p:txBody>
      </p:sp>
    </p:spTree>
    <p:extLst>
      <p:ext uri="{BB962C8B-B14F-4D97-AF65-F5344CB8AC3E}">
        <p14:creationId xmlns:p14="http://schemas.microsoft.com/office/powerpoint/2010/main" val="2815025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E431B6D-22AA-4696-8F4B-A6DCFA875F4B}" type="datetimeFigureOut">
              <a:rPr lang="en-IN" smtClean="0"/>
              <a:t>13-01-2023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7C6975C-BF05-4D71-9134-A56DCC959E5C}" type="slidenum">
              <a:rPr lang="en-IN" smtClean="0"/>
              <a:t>‹#›</a:t>
            </a:fld>
            <a:endParaRPr lang="en-IN"/>
          </a:p>
        </p:txBody>
      </p:sp>
    </p:spTree>
    <p:extLst>
      <p:ext uri="{BB962C8B-B14F-4D97-AF65-F5344CB8AC3E}">
        <p14:creationId xmlns:p14="http://schemas.microsoft.com/office/powerpoint/2010/main" val="3506020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E431B6D-22AA-4696-8F4B-A6DCFA875F4B}" type="datetimeFigureOut">
              <a:rPr lang="en-IN" smtClean="0"/>
              <a:t>13-01-2023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7C6975C-BF05-4D71-9134-A56DCC959E5C}" type="slidenum">
              <a:rPr lang="en-IN" smtClean="0"/>
              <a:t>‹#›</a:t>
            </a:fld>
            <a:endParaRPr lang="en-IN"/>
          </a:p>
        </p:txBody>
      </p:sp>
    </p:spTree>
    <p:extLst>
      <p:ext uri="{BB962C8B-B14F-4D97-AF65-F5344CB8AC3E}">
        <p14:creationId xmlns:p14="http://schemas.microsoft.com/office/powerpoint/2010/main" val="2383506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431B6D-22AA-4696-8F4B-A6DCFA875F4B}" type="datetimeFigureOut">
              <a:rPr lang="en-IN" smtClean="0"/>
              <a:t>13-01-2023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7C6975C-BF05-4D71-9134-A56DCC959E5C}" type="slidenum">
              <a:rPr lang="en-IN" smtClean="0"/>
              <a:t>‹#›</a:t>
            </a:fld>
            <a:endParaRPr lang="en-IN"/>
          </a:p>
        </p:txBody>
      </p:sp>
    </p:spTree>
    <p:extLst>
      <p:ext uri="{BB962C8B-B14F-4D97-AF65-F5344CB8AC3E}">
        <p14:creationId xmlns:p14="http://schemas.microsoft.com/office/powerpoint/2010/main" val="3286315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1E431B6D-22AA-4696-8F4B-A6DCFA875F4B}" type="datetimeFigureOut">
              <a:rPr lang="en-IN" smtClean="0"/>
              <a:t>13-01-2023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7C6975C-BF05-4D71-9134-A56DCC959E5C}" type="slidenum">
              <a:rPr lang="en-IN" smtClean="0"/>
              <a:t>‹#›</a:t>
            </a:fld>
            <a:endParaRPr lang="en-IN"/>
          </a:p>
        </p:txBody>
      </p:sp>
    </p:spTree>
    <p:extLst>
      <p:ext uri="{BB962C8B-B14F-4D97-AF65-F5344CB8AC3E}">
        <p14:creationId xmlns:p14="http://schemas.microsoft.com/office/powerpoint/2010/main" val="30131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1E431B6D-22AA-4696-8F4B-A6DCFA875F4B}" type="datetimeFigureOut">
              <a:rPr lang="en-IN" smtClean="0"/>
              <a:t>13-01-2023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7C6975C-BF05-4D71-9134-A56DCC959E5C}" type="slidenum">
              <a:rPr lang="en-IN" smtClean="0"/>
              <a:t>‹#›</a:t>
            </a:fld>
            <a:endParaRPr lang="en-IN"/>
          </a:p>
        </p:txBody>
      </p:sp>
    </p:spTree>
    <p:extLst>
      <p:ext uri="{BB962C8B-B14F-4D97-AF65-F5344CB8AC3E}">
        <p14:creationId xmlns:p14="http://schemas.microsoft.com/office/powerpoint/2010/main" val="818245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1E431B6D-22AA-4696-8F4B-A6DCFA875F4B}" type="datetimeFigureOut">
              <a:rPr lang="en-IN" smtClean="0"/>
              <a:t>13-01-2023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7C6975C-BF05-4D71-9134-A56DCC959E5C}" type="slidenum">
              <a:rPr lang="en-IN" smtClean="0"/>
              <a:t>‹#›</a:t>
            </a:fld>
            <a:endParaRPr lang="en-IN"/>
          </a:p>
        </p:txBody>
      </p:sp>
    </p:spTree>
    <p:extLst>
      <p:ext uri="{BB962C8B-B14F-4D97-AF65-F5344CB8AC3E}">
        <p14:creationId xmlns:p14="http://schemas.microsoft.com/office/powerpoint/2010/main" val="954318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431B6D-22AA-4696-8F4B-A6DCFA875F4B}" type="datetimeFigureOut">
              <a:rPr lang="en-IN" smtClean="0"/>
              <a:t>13-01-2023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7C6975C-BF05-4D71-9134-A56DCC959E5C}" type="slidenum">
              <a:rPr lang="en-IN" smtClean="0"/>
              <a:t>‹#›</a:t>
            </a:fld>
            <a:endParaRPr lang="en-IN"/>
          </a:p>
        </p:txBody>
      </p:sp>
    </p:spTree>
    <p:extLst>
      <p:ext uri="{BB962C8B-B14F-4D97-AF65-F5344CB8AC3E}">
        <p14:creationId xmlns:p14="http://schemas.microsoft.com/office/powerpoint/2010/main" val="3762975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431B6D-22AA-4696-8F4B-A6DCFA875F4B}" type="datetimeFigureOut">
              <a:rPr lang="en-IN" smtClean="0"/>
              <a:t>13-01-2023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7C6975C-BF05-4D71-9134-A56DCC959E5C}" type="slidenum">
              <a:rPr lang="en-IN" smtClean="0"/>
              <a:t>‹#›</a:t>
            </a:fld>
            <a:endParaRPr lang="en-IN"/>
          </a:p>
        </p:txBody>
      </p:sp>
    </p:spTree>
    <p:extLst>
      <p:ext uri="{BB962C8B-B14F-4D97-AF65-F5344CB8AC3E}">
        <p14:creationId xmlns:p14="http://schemas.microsoft.com/office/powerpoint/2010/main" val="4012140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431B6D-22AA-4696-8F4B-A6DCFA875F4B}" type="datetimeFigureOut">
              <a:rPr lang="en-IN" smtClean="0"/>
              <a:t>13-01-2023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7C6975C-BF05-4D71-9134-A56DCC959E5C}" type="slidenum">
              <a:rPr lang="en-IN" smtClean="0"/>
              <a:t>‹#›</a:t>
            </a:fld>
            <a:endParaRPr lang="en-IN"/>
          </a:p>
        </p:txBody>
      </p:sp>
    </p:spTree>
    <p:extLst>
      <p:ext uri="{BB962C8B-B14F-4D97-AF65-F5344CB8AC3E}">
        <p14:creationId xmlns:p14="http://schemas.microsoft.com/office/powerpoint/2010/main" val="714578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431B6D-22AA-4696-8F4B-A6DCFA875F4B}" type="datetimeFigureOut">
              <a:rPr lang="en-IN" smtClean="0"/>
              <a:t>13-01-2023</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C6975C-BF05-4D71-9134-A56DCC959E5C}" type="slidenum">
              <a:rPr lang="en-IN" smtClean="0"/>
              <a:t>‹#›</a:t>
            </a:fld>
            <a:endParaRPr lang="en-IN"/>
          </a:p>
        </p:txBody>
      </p:sp>
    </p:spTree>
    <p:extLst>
      <p:ext uri="{BB962C8B-B14F-4D97-AF65-F5344CB8AC3E}">
        <p14:creationId xmlns:p14="http://schemas.microsoft.com/office/powerpoint/2010/main" val="1536922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91264" cy="980728"/>
          </a:xfrm>
        </p:spPr>
        <p:txBody>
          <a:bodyPr>
            <a:normAutofit/>
          </a:bodyPr>
          <a:lstStyle/>
          <a:p>
            <a:r>
              <a:rPr lang="en-IN" sz="2400" b="1" dirty="0">
                <a:latin typeface="Times New Roman" pitchFamily="18" charset="0"/>
                <a:cs typeface="Times New Roman" pitchFamily="18" charset="0"/>
              </a:rPr>
              <a:t>P</a:t>
            </a:r>
            <a:r>
              <a:rPr lang="en-IN" sz="2400" b="1" dirty="0" smtClean="0">
                <a:latin typeface="Times New Roman" pitchFamily="18" charset="0"/>
                <a:cs typeface="Times New Roman" pitchFamily="18" charset="0"/>
              </a:rPr>
              <a:t>artnership</a:t>
            </a:r>
            <a:endParaRPr lang="en-IN" sz="2400" b="1" dirty="0">
              <a:latin typeface="Times New Roman" pitchFamily="18" charset="0"/>
              <a:cs typeface="Times New Roman" pitchFamily="18" charset="0"/>
            </a:endParaRPr>
          </a:p>
        </p:txBody>
      </p:sp>
      <p:sp>
        <p:nvSpPr>
          <p:cNvPr id="3" name="Content Placeholder 2"/>
          <p:cNvSpPr>
            <a:spLocks noGrp="1"/>
          </p:cNvSpPr>
          <p:nvPr>
            <p:ph idx="1"/>
          </p:nvPr>
        </p:nvSpPr>
        <p:spPr>
          <a:xfrm>
            <a:off x="539552" y="764704"/>
            <a:ext cx="8147248" cy="5361459"/>
          </a:xfrm>
        </p:spPr>
        <p:txBody>
          <a:bodyPr>
            <a:normAutofit fontScale="85000" lnSpcReduction="20000"/>
          </a:bodyPr>
          <a:lstStyle/>
          <a:p>
            <a:pPr marL="0" indent="0" algn="just">
              <a:buNone/>
            </a:pPr>
            <a:r>
              <a:rPr lang="en-IN" sz="2400" dirty="0" smtClean="0">
                <a:latin typeface="Times New Roman" pitchFamily="18" charset="0"/>
                <a:cs typeface="Times New Roman" pitchFamily="18" charset="0"/>
              </a:rPr>
              <a:t>THE INDIAN PARTNERSHIP ACT’ 1932 Section.4 of the Indian Partnership Act, 1932 defines Partnership in the following terms: “ Partnership is the relation between persons who have agreed to share the profits of a business carried on by all or any of them acting for all.”</a:t>
            </a:r>
          </a:p>
          <a:p>
            <a:pPr marL="0" indent="0" algn="just">
              <a:buNone/>
            </a:pPr>
            <a:endParaRPr lang="en-US" sz="2400" b="1" dirty="0" smtClean="0">
              <a:latin typeface="Times New Roman" pitchFamily="18" charset="0"/>
              <a:cs typeface="Times New Roman" pitchFamily="18" charset="0"/>
            </a:endParaRPr>
          </a:p>
          <a:p>
            <a:pPr marL="0" indent="0" algn="just">
              <a:buNone/>
            </a:pPr>
            <a:r>
              <a:rPr lang="en-US" sz="2400" b="1" dirty="0" smtClean="0">
                <a:latin typeface="Times New Roman" pitchFamily="18" charset="0"/>
                <a:cs typeface="Times New Roman" pitchFamily="18" charset="0"/>
              </a:rPr>
              <a:t>Essentials of partnership</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Agreement </a:t>
            </a:r>
          </a:p>
          <a:p>
            <a:r>
              <a:rPr lang="en-US" sz="2400" dirty="0" smtClean="0">
                <a:latin typeface="Times New Roman" pitchFamily="18" charset="0"/>
                <a:cs typeface="Times New Roman" pitchFamily="18" charset="0"/>
              </a:rPr>
              <a:t>Association of two or more persons</a:t>
            </a:r>
          </a:p>
          <a:p>
            <a:r>
              <a:rPr lang="en-US" sz="2400" dirty="0" smtClean="0">
                <a:latin typeface="Times New Roman" pitchFamily="18" charset="0"/>
                <a:cs typeface="Times New Roman" pitchFamily="18" charset="0"/>
              </a:rPr>
              <a:t>Carrying-on business</a:t>
            </a:r>
          </a:p>
          <a:p>
            <a:r>
              <a:rPr lang="en-US" sz="2400" dirty="0" smtClean="0">
                <a:latin typeface="Times New Roman" pitchFamily="18" charset="0"/>
                <a:cs typeface="Times New Roman" pitchFamily="18" charset="0"/>
              </a:rPr>
              <a:t>Sharing of profit</a:t>
            </a:r>
          </a:p>
          <a:p>
            <a:r>
              <a:rPr lang="en-US" sz="2400" dirty="0" smtClean="0">
                <a:latin typeface="Times New Roman" pitchFamily="18" charset="0"/>
                <a:cs typeface="Times New Roman" pitchFamily="18" charset="0"/>
              </a:rPr>
              <a:t>Mutual agency</a:t>
            </a:r>
          </a:p>
          <a:p>
            <a:r>
              <a:rPr lang="en-US" sz="2400" dirty="0" smtClean="0">
                <a:latin typeface="Times New Roman" pitchFamily="18" charset="0"/>
                <a:cs typeface="Times New Roman" pitchFamily="18" charset="0"/>
              </a:rPr>
              <a:t>Unlimited liability</a:t>
            </a:r>
          </a:p>
          <a:p>
            <a:pPr marL="0" indent="0" algn="just">
              <a:buNone/>
            </a:pPr>
            <a:endParaRPr lang="en-IN" sz="2400" dirty="0" smtClean="0">
              <a:latin typeface="Times New Roman" pitchFamily="18" charset="0"/>
              <a:cs typeface="Times New Roman" pitchFamily="18" charset="0"/>
            </a:endParaRPr>
          </a:p>
          <a:p>
            <a:pPr marL="0" indent="0" algn="just">
              <a:buNone/>
            </a:pPr>
            <a:r>
              <a:rPr lang="en-IN" sz="2400" b="1" dirty="0" smtClean="0">
                <a:latin typeface="Times New Roman" pitchFamily="18" charset="0"/>
                <a:cs typeface="Times New Roman" pitchFamily="18" charset="0"/>
              </a:rPr>
              <a:t>Kinds of Partnership</a:t>
            </a:r>
          </a:p>
          <a:p>
            <a:pPr marL="0" indent="0" algn="just">
              <a:buNone/>
            </a:pPr>
            <a:r>
              <a:rPr lang="en-IN" sz="2400" b="1" dirty="0" smtClean="0">
                <a:latin typeface="Times New Roman" pitchFamily="18" charset="0"/>
                <a:cs typeface="Times New Roman" pitchFamily="18" charset="0"/>
              </a:rPr>
              <a:t>1.Partnership at Will- </a:t>
            </a:r>
            <a:r>
              <a:rPr lang="en-IN" sz="2400" dirty="0" smtClean="0">
                <a:latin typeface="Times New Roman" pitchFamily="18" charset="0"/>
                <a:cs typeface="Times New Roman" pitchFamily="18" charset="0"/>
              </a:rPr>
              <a:t>When forming a partnership if there is no clause about the expiration of such a partnership, we call it a partnership at will. According to Section 7 of the Indian Partnership Act 1932, there are two conditions to be fulfilled for a partnership to be a partnership at will.</a:t>
            </a:r>
          </a:p>
          <a:p>
            <a:pPr marL="0" indent="0" algn="just">
              <a:buNone/>
            </a:pPr>
            <a:endParaRPr lang="en-IN" sz="2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4251320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88640"/>
            <a:ext cx="8568952" cy="6247864"/>
          </a:xfrm>
          <a:prstGeom prst="rect">
            <a:avLst/>
          </a:prstGeom>
        </p:spPr>
        <p:txBody>
          <a:bodyPr wrap="square">
            <a:spAutoFit/>
          </a:bodyPr>
          <a:lstStyle/>
          <a:p>
            <a:pPr algn="just"/>
            <a:endParaRPr lang="en-IN" sz="2000" dirty="0" smtClean="0">
              <a:latin typeface="Times New Roman" pitchFamily="18" charset="0"/>
              <a:cs typeface="Times New Roman" pitchFamily="18" charset="0"/>
            </a:endParaRPr>
          </a:p>
          <a:p>
            <a:pPr algn="just"/>
            <a:r>
              <a:rPr lang="en-IN" sz="2000" dirty="0">
                <a:latin typeface="Times New Roman" pitchFamily="18" charset="0"/>
                <a:cs typeface="Times New Roman" pitchFamily="18" charset="0"/>
              </a:rPr>
              <a:t>Reasons for Dishonour of Cheque</a:t>
            </a:r>
          </a:p>
          <a:p>
            <a:pPr marL="342900" indent="-342900" algn="just">
              <a:buAutoNum type="arabicPeriod"/>
            </a:pPr>
            <a:r>
              <a:rPr lang="en-IN" sz="2000" dirty="0">
                <a:latin typeface="Times New Roman" pitchFamily="18" charset="0"/>
                <a:cs typeface="Times New Roman" pitchFamily="18" charset="0"/>
              </a:rPr>
              <a:t>If the cheque is overwritten. </a:t>
            </a:r>
          </a:p>
          <a:p>
            <a:pPr algn="just"/>
            <a:r>
              <a:rPr lang="en-IN" sz="2000" dirty="0" smtClean="0">
                <a:latin typeface="Times New Roman" pitchFamily="18" charset="0"/>
                <a:cs typeface="Times New Roman" pitchFamily="18" charset="0"/>
              </a:rPr>
              <a:t>2. </a:t>
            </a:r>
            <a:r>
              <a:rPr lang="en-IN" sz="2000" dirty="0">
                <a:latin typeface="Times New Roman" pitchFamily="18" charset="0"/>
                <a:cs typeface="Times New Roman" pitchFamily="18" charset="0"/>
              </a:rPr>
              <a:t>If the signature is absent or the signature in the cheque does not match with the specimen signature kept by the bank.</a:t>
            </a:r>
          </a:p>
          <a:p>
            <a:pPr algn="just"/>
            <a:r>
              <a:rPr lang="en-IN" sz="2000" dirty="0">
                <a:latin typeface="Times New Roman" pitchFamily="18" charset="0"/>
                <a:cs typeface="Times New Roman" pitchFamily="18" charset="0"/>
              </a:rPr>
              <a:t>3. If the name of the payee is absent or not clearly written.</a:t>
            </a:r>
          </a:p>
          <a:p>
            <a:pPr algn="just"/>
            <a:r>
              <a:rPr lang="en-IN" sz="2000" dirty="0">
                <a:latin typeface="Times New Roman" pitchFamily="18" charset="0"/>
                <a:cs typeface="Times New Roman" pitchFamily="18" charset="0"/>
              </a:rPr>
              <a:t>4. If the amount written in words and figures does not match with each other</a:t>
            </a:r>
            <a:r>
              <a:rPr lang="en-IN" sz="2000" dirty="0" smtClean="0">
                <a:latin typeface="Times New Roman" pitchFamily="18" charset="0"/>
                <a:cs typeface="Times New Roman" pitchFamily="18" charset="0"/>
              </a:rPr>
              <a:t>.</a:t>
            </a:r>
          </a:p>
          <a:p>
            <a:pPr algn="just"/>
            <a:r>
              <a:rPr lang="en-IN" sz="2000" dirty="0" smtClean="0">
                <a:latin typeface="Times New Roman" pitchFamily="18" charset="0"/>
                <a:cs typeface="Times New Roman" pitchFamily="18" charset="0"/>
              </a:rPr>
              <a:t>5</a:t>
            </a:r>
            <a:r>
              <a:rPr lang="en-IN" sz="2000" dirty="0">
                <a:latin typeface="Times New Roman" pitchFamily="18" charset="0"/>
                <a:cs typeface="Times New Roman" pitchFamily="18" charset="0"/>
              </a:rPr>
              <a:t>. If the account number is not mentioned clearly or is altogether absent.</a:t>
            </a:r>
          </a:p>
          <a:p>
            <a:pPr algn="just"/>
            <a:r>
              <a:rPr lang="en-IN" sz="2000" dirty="0">
                <a:latin typeface="Times New Roman" pitchFamily="18" charset="0"/>
                <a:cs typeface="Times New Roman" pitchFamily="18" charset="0"/>
              </a:rPr>
              <a:t>6. If the drawer orders the bank to stop payment on the cheque.</a:t>
            </a:r>
          </a:p>
          <a:p>
            <a:pPr algn="just"/>
            <a:r>
              <a:rPr lang="en-IN" sz="2000" dirty="0">
                <a:latin typeface="Times New Roman" pitchFamily="18" charset="0"/>
                <a:cs typeface="Times New Roman" pitchFamily="18" charset="0"/>
              </a:rPr>
              <a:t>7. If the court of law has given an order to the bank to stop payment on the cheque.</a:t>
            </a:r>
          </a:p>
          <a:p>
            <a:pPr algn="just"/>
            <a:r>
              <a:rPr lang="en-IN" sz="2000" dirty="0">
                <a:latin typeface="Times New Roman" pitchFamily="18" charset="0"/>
                <a:cs typeface="Times New Roman" pitchFamily="18" charset="0"/>
              </a:rPr>
              <a:t>8. If the drawer has closed the account before presenting the cheque.</a:t>
            </a:r>
          </a:p>
          <a:p>
            <a:pPr algn="just"/>
            <a:r>
              <a:rPr lang="en-IN" sz="2000" dirty="0">
                <a:latin typeface="Times New Roman" pitchFamily="18" charset="0"/>
                <a:cs typeface="Times New Roman" pitchFamily="18" charset="0"/>
              </a:rPr>
              <a:t>9. If the fund in the bank account is insufficient to meet the payment of the cheque.</a:t>
            </a:r>
          </a:p>
          <a:p>
            <a:pPr algn="just"/>
            <a:r>
              <a:rPr lang="en-IN" sz="2000" dirty="0">
                <a:latin typeface="Times New Roman" pitchFamily="18" charset="0"/>
                <a:cs typeface="Times New Roman" pitchFamily="18" charset="0"/>
              </a:rPr>
              <a:t>10. If the bank receives the information regarding the death or lunacy or insolvency of the drawer.</a:t>
            </a:r>
          </a:p>
          <a:p>
            <a:pPr algn="just"/>
            <a:r>
              <a:rPr lang="en-IN" sz="2000" dirty="0">
                <a:latin typeface="Times New Roman" pitchFamily="18" charset="0"/>
                <a:cs typeface="Times New Roman" pitchFamily="18" charset="0"/>
              </a:rPr>
              <a:t>11. If any alteration made on the cheque is not proved by the drawer by giving his/her signature.</a:t>
            </a:r>
          </a:p>
          <a:p>
            <a:pPr algn="just"/>
            <a:r>
              <a:rPr lang="en-IN" sz="2000" dirty="0">
                <a:latin typeface="Times New Roman" pitchFamily="18" charset="0"/>
                <a:cs typeface="Times New Roman" pitchFamily="18" charset="0"/>
              </a:rPr>
              <a:t>12. If the date is not mentioned or written incorrectly or the date mentioned is of three months before.</a:t>
            </a:r>
          </a:p>
        </p:txBody>
      </p:sp>
    </p:spTree>
    <p:extLst>
      <p:ext uri="{BB962C8B-B14F-4D97-AF65-F5344CB8AC3E}">
        <p14:creationId xmlns:p14="http://schemas.microsoft.com/office/powerpoint/2010/main" val="200621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476672"/>
            <a:ext cx="7704855" cy="5078313"/>
          </a:xfrm>
          <a:prstGeom prst="rect">
            <a:avLst/>
          </a:prstGeom>
        </p:spPr>
        <p:txBody>
          <a:bodyPr wrap="square">
            <a:spAutoFit/>
          </a:bodyPr>
          <a:lstStyle/>
          <a:p>
            <a:r>
              <a:rPr lang="en-IN" b="1" dirty="0">
                <a:latin typeface="Times New Roman" pitchFamily="18" charset="0"/>
                <a:cs typeface="Times New Roman" pitchFamily="18" charset="0"/>
              </a:rPr>
              <a:t>CYBER </a:t>
            </a:r>
            <a:r>
              <a:rPr lang="en-IN" b="1" dirty="0" smtClean="0">
                <a:latin typeface="Times New Roman" pitchFamily="18" charset="0"/>
                <a:cs typeface="Times New Roman" pitchFamily="18" charset="0"/>
              </a:rPr>
              <a:t>LAW</a:t>
            </a:r>
          </a:p>
          <a:p>
            <a:endParaRPr lang="en-IN" b="1" dirty="0">
              <a:latin typeface="Times New Roman" pitchFamily="18" charset="0"/>
              <a:cs typeface="Times New Roman" pitchFamily="18" charset="0"/>
            </a:endParaRPr>
          </a:p>
          <a:p>
            <a:endParaRPr lang="en-IN" b="1" dirty="0" smtClean="0">
              <a:latin typeface="Times New Roman" pitchFamily="18" charset="0"/>
              <a:cs typeface="Times New Roman" pitchFamily="18" charset="0"/>
            </a:endParaRPr>
          </a:p>
          <a:p>
            <a:r>
              <a:rPr lang="en-IN" b="1" dirty="0">
                <a:latin typeface="Times New Roman" pitchFamily="18" charset="0"/>
                <a:cs typeface="Times New Roman" pitchFamily="18" charset="0"/>
              </a:rPr>
              <a:t>Cyber Law</a:t>
            </a:r>
            <a:r>
              <a:rPr lang="en-IN" dirty="0">
                <a:latin typeface="Times New Roman" pitchFamily="18" charset="0"/>
                <a:cs typeface="Times New Roman" pitchFamily="18" charset="0"/>
              </a:rPr>
              <a:t> also called IT Law is the law regarding Information-technology including computers and internet. It is related to legal informatics and supervises the digital circulation of information, software, information security and e-commerce.</a:t>
            </a:r>
          </a:p>
          <a:p>
            <a:pPr fontAlgn="base"/>
            <a:endParaRPr lang="en-IN" b="1" dirty="0">
              <a:latin typeface="Times New Roman" pitchFamily="18" charset="0"/>
              <a:cs typeface="Times New Roman" pitchFamily="18" charset="0"/>
            </a:endParaRPr>
          </a:p>
          <a:p>
            <a:pPr fontAlgn="base"/>
            <a:r>
              <a:rPr lang="en-IN" b="1" dirty="0">
                <a:latin typeface="Times New Roman" pitchFamily="18" charset="0"/>
                <a:cs typeface="Times New Roman" pitchFamily="18" charset="0"/>
              </a:rPr>
              <a:t>According to Ministry of Electronic and Information Technology, Government of India :</a:t>
            </a:r>
            <a:r>
              <a:rPr lang="en-IN" dirty="0">
                <a:latin typeface="Times New Roman" pitchFamily="18" charset="0"/>
                <a:cs typeface="Times New Roman" pitchFamily="18" charset="0"/>
              </a:rPr>
              <a:t>- Cyber Laws yields legal recognition to electronic documents and a structure to support e-filing and e-commerce transactions and also provides a legal structure to reduce, check cyber crimes.</a:t>
            </a:r>
            <a:endParaRPr lang="en-IN" b="1" dirty="0">
              <a:latin typeface="Times New Roman" pitchFamily="18" charset="0"/>
              <a:cs typeface="Times New Roman" pitchFamily="18" charset="0"/>
            </a:endParaRPr>
          </a:p>
          <a:p>
            <a:pPr fontAlgn="base"/>
            <a:endParaRPr lang="en-IN" b="1" dirty="0">
              <a:latin typeface="Times New Roman" pitchFamily="18" charset="0"/>
              <a:cs typeface="Times New Roman" pitchFamily="18" charset="0"/>
            </a:endParaRPr>
          </a:p>
          <a:p>
            <a:pPr fontAlgn="base"/>
            <a:r>
              <a:rPr lang="en-IN" b="1" dirty="0">
                <a:latin typeface="Times New Roman" pitchFamily="18" charset="0"/>
                <a:cs typeface="Times New Roman" pitchFamily="18" charset="0"/>
              </a:rPr>
              <a:t>Importance of Cyber Law:</a:t>
            </a:r>
            <a:r>
              <a:rPr lang="en-IN" dirty="0">
                <a:latin typeface="Times New Roman" pitchFamily="18" charset="0"/>
                <a:cs typeface="Times New Roman" pitchFamily="18" charset="0"/>
              </a:rPr>
              <a:t> </a:t>
            </a:r>
          </a:p>
          <a:p>
            <a:pPr fontAlgn="base"/>
            <a:r>
              <a:rPr lang="en-IN" dirty="0">
                <a:latin typeface="Times New Roman" pitchFamily="18" charset="0"/>
                <a:cs typeface="Times New Roman" pitchFamily="18" charset="0"/>
              </a:rPr>
              <a:t>It covers all transaction over internet. </a:t>
            </a:r>
          </a:p>
          <a:p>
            <a:pPr fontAlgn="base"/>
            <a:r>
              <a:rPr lang="en-IN" dirty="0">
                <a:latin typeface="Times New Roman" pitchFamily="18" charset="0"/>
                <a:cs typeface="Times New Roman" pitchFamily="18" charset="0"/>
              </a:rPr>
              <a:t>It keeps eyes on all activities over internet. </a:t>
            </a:r>
          </a:p>
          <a:p>
            <a:pPr fontAlgn="base"/>
            <a:r>
              <a:rPr lang="en-IN" dirty="0">
                <a:latin typeface="Times New Roman" pitchFamily="18" charset="0"/>
                <a:cs typeface="Times New Roman" pitchFamily="18" charset="0"/>
              </a:rPr>
              <a:t>It touches every action and every reaction in cyberspace. </a:t>
            </a:r>
            <a:br>
              <a:rPr lang="en-IN" dirty="0">
                <a:latin typeface="Times New Roman" pitchFamily="18" charset="0"/>
                <a:cs typeface="Times New Roman" pitchFamily="18" charset="0"/>
              </a:rPr>
            </a:br>
            <a:r>
              <a:rPr lang="en-IN" dirty="0"/>
              <a:t> </a:t>
            </a:r>
            <a:endParaRPr lang="en-US" dirty="0"/>
          </a:p>
        </p:txBody>
      </p:sp>
    </p:spTree>
    <p:extLst>
      <p:ext uri="{BB962C8B-B14F-4D97-AF65-F5344CB8AC3E}">
        <p14:creationId xmlns:p14="http://schemas.microsoft.com/office/powerpoint/2010/main" val="40093186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60648"/>
            <a:ext cx="8568952" cy="5078313"/>
          </a:xfrm>
          <a:prstGeom prst="rect">
            <a:avLst/>
          </a:prstGeom>
        </p:spPr>
        <p:txBody>
          <a:bodyPr wrap="square">
            <a:spAutoFit/>
          </a:bodyPr>
          <a:lstStyle/>
          <a:p>
            <a:r>
              <a:rPr lang="en-IN" b="1" dirty="0">
                <a:latin typeface="Times New Roman" pitchFamily="18" charset="0"/>
                <a:cs typeface="Times New Roman" pitchFamily="18" charset="0"/>
              </a:rPr>
              <a:t>Area of Cyber </a:t>
            </a:r>
            <a:r>
              <a:rPr lang="en-IN" b="1" dirty="0" smtClean="0">
                <a:latin typeface="Times New Roman" pitchFamily="18" charset="0"/>
                <a:cs typeface="Times New Roman" pitchFamily="18" charset="0"/>
              </a:rPr>
              <a:t>Law</a:t>
            </a:r>
          </a:p>
          <a:p>
            <a:endParaRPr lang="en-IN" b="1" dirty="0">
              <a:latin typeface="Times New Roman" pitchFamily="18" charset="0"/>
              <a:cs typeface="Times New Roman" pitchFamily="18" charset="0"/>
            </a:endParaRPr>
          </a:p>
          <a:p>
            <a:pPr fontAlgn="base"/>
            <a:r>
              <a:rPr lang="en-IN" b="1" i="1" dirty="0">
                <a:latin typeface="Times New Roman" pitchFamily="18" charset="0"/>
                <a:cs typeface="Times New Roman" pitchFamily="18" charset="0"/>
              </a:rPr>
              <a:t>Fraud</a:t>
            </a:r>
            <a:r>
              <a:rPr lang="en-IN" b="1" dirty="0">
                <a:latin typeface="Times New Roman" pitchFamily="18" charset="0"/>
                <a:cs typeface="Times New Roman" pitchFamily="18" charset="0"/>
              </a:rPr>
              <a:t>:</a:t>
            </a:r>
            <a:r>
              <a:rPr lang="en-IN" dirty="0">
                <a:latin typeface="Times New Roman" pitchFamily="18" charset="0"/>
                <a:cs typeface="Times New Roman" pitchFamily="18" charset="0"/>
              </a:rPr>
              <a:t>  Consumers depend on cyber laws to protect them from online fraud. Laws are made to prevent identity theft, credit card theft and other financial crimes that happen online.  </a:t>
            </a:r>
          </a:p>
          <a:p>
            <a:pPr fontAlgn="base"/>
            <a:endParaRPr lang="en-IN" dirty="0">
              <a:latin typeface="Times New Roman" pitchFamily="18" charset="0"/>
              <a:cs typeface="Times New Roman" pitchFamily="18" charset="0"/>
            </a:endParaRPr>
          </a:p>
          <a:p>
            <a:pPr fontAlgn="base"/>
            <a:r>
              <a:rPr lang="en-IN" b="1" i="1" dirty="0">
                <a:latin typeface="Times New Roman" pitchFamily="18" charset="0"/>
                <a:cs typeface="Times New Roman" pitchFamily="18" charset="0"/>
              </a:rPr>
              <a:t>Copyright</a:t>
            </a:r>
            <a:r>
              <a:rPr lang="en-IN" b="1" dirty="0">
                <a:latin typeface="Times New Roman" pitchFamily="18" charset="0"/>
                <a:cs typeface="Times New Roman" pitchFamily="18" charset="0"/>
              </a:rPr>
              <a:t>:</a:t>
            </a:r>
            <a:r>
              <a:rPr lang="en-IN" dirty="0">
                <a:latin typeface="Times New Roman" pitchFamily="18" charset="0"/>
                <a:cs typeface="Times New Roman" pitchFamily="18" charset="0"/>
              </a:rPr>
              <a:t> The internet has made copyright violations easier. In early days of online communication, copyright violations was too easy. Both companies and individuals need lawyers to bring actions to impose copyright protections. Copyright violation is an area of cyber law that protects the rights of individuals and companies to profit from their own creative works. </a:t>
            </a:r>
            <a:br>
              <a:rPr lang="en-IN" dirty="0">
                <a:latin typeface="Times New Roman" pitchFamily="18" charset="0"/>
                <a:cs typeface="Times New Roman" pitchFamily="18" charset="0"/>
              </a:rPr>
            </a:br>
            <a:r>
              <a:rPr lang="en-IN" dirty="0">
                <a:latin typeface="Times New Roman" pitchFamily="18" charset="0"/>
                <a:cs typeface="Times New Roman" pitchFamily="18" charset="0"/>
              </a:rPr>
              <a:t> </a:t>
            </a:r>
          </a:p>
          <a:p>
            <a:pPr fontAlgn="base"/>
            <a:r>
              <a:rPr lang="en-IN" b="1" i="1" dirty="0">
                <a:latin typeface="Times New Roman" pitchFamily="18" charset="0"/>
                <a:cs typeface="Times New Roman" pitchFamily="18" charset="0"/>
              </a:rPr>
              <a:t>Defamation</a:t>
            </a:r>
            <a:r>
              <a:rPr lang="en-IN" b="1" dirty="0">
                <a:latin typeface="Times New Roman" pitchFamily="18" charset="0"/>
                <a:cs typeface="Times New Roman" pitchFamily="18" charset="0"/>
              </a:rPr>
              <a:t>:</a:t>
            </a:r>
            <a:r>
              <a:rPr lang="en-IN" dirty="0">
                <a:latin typeface="Times New Roman" pitchFamily="18" charset="0"/>
                <a:cs typeface="Times New Roman" pitchFamily="18" charset="0"/>
              </a:rPr>
              <a:t>  When people use the internet to say things that are not true, it can cross the line into defamation. Defamation laws are civil laws that save individuals from fake public statements that can harm a business or someone’s personal reputation. When people use the internet to make statements that violate civil laws, that is called Defamation law. </a:t>
            </a:r>
            <a:br>
              <a:rPr lang="en-IN" dirty="0">
                <a:latin typeface="Times New Roman" pitchFamily="18" charset="0"/>
                <a:cs typeface="Times New Roman" pitchFamily="18" charset="0"/>
              </a:rPr>
            </a:br>
            <a:r>
              <a:rPr lang="en-IN" dirty="0">
                <a:latin typeface="Times New Roman" pitchFamily="18" charset="0"/>
                <a:cs typeface="Times New Roman" pitchFamily="18" charset="0"/>
              </a:rPr>
              <a:t> </a:t>
            </a:r>
          </a:p>
          <a:p>
            <a:r>
              <a:rPr lang="en-IN" dirty="0"/>
              <a:t> </a:t>
            </a:r>
            <a:endParaRPr lang="en-US" dirty="0"/>
          </a:p>
        </p:txBody>
      </p:sp>
    </p:spTree>
    <p:extLst>
      <p:ext uri="{BB962C8B-B14F-4D97-AF65-F5344CB8AC3E}">
        <p14:creationId xmlns:p14="http://schemas.microsoft.com/office/powerpoint/2010/main" val="7885450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476672"/>
            <a:ext cx="8136904" cy="5632311"/>
          </a:xfrm>
          <a:prstGeom prst="rect">
            <a:avLst/>
          </a:prstGeom>
        </p:spPr>
        <p:txBody>
          <a:bodyPr wrap="square">
            <a:spAutoFit/>
          </a:bodyPr>
          <a:lstStyle/>
          <a:p>
            <a:pPr fontAlgn="base"/>
            <a:endParaRPr lang="en-IN" b="1" i="1" dirty="0" smtClean="0">
              <a:latin typeface="Times New Roman" pitchFamily="18" charset="0"/>
              <a:cs typeface="Times New Roman" pitchFamily="18" charset="0"/>
            </a:endParaRPr>
          </a:p>
          <a:p>
            <a:pPr fontAlgn="base"/>
            <a:endParaRPr lang="en-IN" b="1" i="1" dirty="0">
              <a:latin typeface="Times New Roman" pitchFamily="18" charset="0"/>
              <a:cs typeface="Times New Roman" pitchFamily="18" charset="0"/>
            </a:endParaRPr>
          </a:p>
          <a:p>
            <a:pPr fontAlgn="base"/>
            <a:r>
              <a:rPr lang="en-IN" b="1" i="1" dirty="0" smtClean="0">
                <a:latin typeface="Times New Roman" pitchFamily="18" charset="0"/>
                <a:cs typeface="Times New Roman" pitchFamily="18" charset="0"/>
              </a:rPr>
              <a:t>Harassment </a:t>
            </a:r>
            <a:r>
              <a:rPr lang="en-IN" b="1" i="1" dirty="0">
                <a:latin typeface="Times New Roman" pitchFamily="18" charset="0"/>
                <a:cs typeface="Times New Roman" pitchFamily="18" charset="0"/>
              </a:rPr>
              <a:t>and Stalking</a:t>
            </a:r>
            <a:r>
              <a:rPr lang="en-IN" b="1" dirty="0">
                <a:latin typeface="Times New Roman" pitchFamily="18" charset="0"/>
                <a:cs typeface="Times New Roman" pitchFamily="18" charset="0"/>
              </a:rPr>
              <a:t>:</a:t>
            </a:r>
            <a:r>
              <a:rPr lang="en-IN" dirty="0">
                <a:latin typeface="Times New Roman" pitchFamily="18" charset="0"/>
                <a:cs typeface="Times New Roman" pitchFamily="18" charset="0"/>
              </a:rPr>
              <a:t> Sometimes online statements can violate criminal laws that forbid harassment and stalking. When a person makes threatening statements again and again about someone else online, there is violation of both civil and criminal laws. </a:t>
            </a:r>
            <a:br>
              <a:rPr lang="en-IN" dirty="0">
                <a:latin typeface="Times New Roman" pitchFamily="18" charset="0"/>
                <a:cs typeface="Times New Roman" pitchFamily="18" charset="0"/>
              </a:rPr>
            </a:br>
            <a:endParaRPr lang="en-IN" dirty="0">
              <a:latin typeface="Times New Roman" pitchFamily="18" charset="0"/>
              <a:cs typeface="Times New Roman" pitchFamily="18" charset="0"/>
            </a:endParaRPr>
          </a:p>
          <a:p>
            <a:pPr fontAlgn="base"/>
            <a:r>
              <a:rPr lang="en-IN" b="1" i="1" dirty="0">
                <a:latin typeface="Times New Roman" pitchFamily="18" charset="0"/>
                <a:cs typeface="Times New Roman" pitchFamily="18" charset="0"/>
              </a:rPr>
              <a:t>Freedom of Speech</a:t>
            </a:r>
            <a:r>
              <a:rPr lang="en-IN" b="1" dirty="0">
                <a:latin typeface="Times New Roman" pitchFamily="18" charset="0"/>
                <a:cs typeface="Times New Roman" pitchFamily="18" charset="0"/>
              </a:rPr>
              <a:t>:</a:t>
            </a:r>
            <a:r>
              <a:rPr lang="en-IN" dirty="0">
                <a:latin typeface="Times New Roman" pitchFamily="18" charset="0"/>
                <a:cs typeface="Times New Roman" pitchFamily="18" charset="0"/>
              </a:rPr>
              <a:t>  Freedom of speech is an important area of cyber law. Even though cyber laws forbid certain behaviours online, freedom of speech laws also allow people to speak their minds. Cyber lawyers must advise their clients on the limits of free speech including laws that prohibit obscenity. </a:t>
            </a:r>
          </a:p>
          <a:p>
            <a:pPr fontAlgn="base"/>
            <a:r>
              <a:rPr lang="en-IN" dirty="0">
                <a:latin typeface="Times New Roman" pitchFamily="18" charset="0"/>
                <a:cs typeface="Times New Roman" pitchFamily="18" charset="0"/>
              </a:rPr>
              <a:t> </a:t>
            </a:r>
          </a:p>
          <a:p>
            <a:pPr fontAlgn="base"/>
            <a:r>
              <a:rPr lang="en-IN" b="1" i="1" dirty="0">
                <a:latin typeface="Times New Roman" pitchFamily="18" charset="0"/>
                <a:cs typeface="Times New Roman" pitchFamily="18" charset="0"/>
              </a:rPr>
              <a:t>Trade Secrets</a:t>
            </a:r>
            <a:r>
              <a:rPr lang="en-IN" b="1" dirty="0">
                <a:latin typeface="Times New Roman" pitchFamily="18" charset="0"/>
                <a:cs typeface="Times New Roman" pitchFamily="18" charset="0"/>
              </a:rPr>
              <a:t>:</a:t>
            </a:r>
            <a:r>
              <a:rPr lang="en-IN" dirty="0">
                <a:latin typeface="Times New Roman" pitchFamily="18" charset="0"/>
                <a:cs typeface="Times New Roman" pitchFamily="18" charset="0"/>
              </a:rPr>
              <a:t>  Companies doing businesses online often depend on cyber laws to protect their trade secrets.. They also spend a great deal of time developing other features like maps, intelligent assistance and flight search services to name a few. Cyber laws help these companies to take legal action as necessary in order to protect their trade secrets. </a:t>
            </a:r>
            <a:br>
              <a:rPr lang="en-IN" dirty="0">
                <a:latin typeface="Times New Roman" pitchFamily="18" charset="0"/>
                <a:cs typeface="Times New Roman" pitchFamily="18" charset="0"/>
              </a:rPr>
            </a:br>
            <a:endParaRPr lang="en-IN" dirty="0">
              <a:latin typeface="Times New Roman" pitchFamily="18" charset="0"/>
              <a:cs typeface="Times New Roman" pitchFamily="18" charset="0"/>
            </a:endParaRPr>
          </a:p>
          <a:p>
            <a:pPr fontAlgn="base"/>
            <a:r>
              <a:rPr lang="en-IN" b="1" i="1" dirty="0">
                <a:latin typeface="Times New Roman" pitchFamily="18" charset="0"/>
                <a:cs typeface="Times New Roman" pitchFamily="18" charset="0"/>
              </a:rPr>
              <a:t>Contracts and Employment Law</a:t>
            </a:r>
            <a:r>
              <a:rPr lang="en-IN" b="1" dirty="0">
                <a:latin typeface="Times New Roman" pitchFamily="18" charset="0"/>
                <a:cs typeface="Times New Roman" pitchFamily="18" charset="0"/>
              </a:rPr>
              <a:t>:</a:t>
            </a:r>
            <a:r>
              <a:rPr lang="en-IN" dirty="0">
                <a:latin typeface="Times New Roman" pitchFamily="18" charset="0"/>
                <a:cs typeface="Times New Roman" pitchFamily="18" charset="0"/>
              </a:rPr>
              <a:t>  Every time you click a button that says you agree to the terms and conditions of using a website, you have used cyber law. There are terms and conditions for every website that are somehow related to privacy concerns. </a:t>
            </a:r>
          </a:p>
        </p:txBody>
      </p:sp>
    </p:spTree>
    <p:extLst>
      <p:ext uri="{BB962C8B-B14F-4D97-AF65-F5344CB8AC3E}">
        <p14:creationId xmlns:p14="http://schemas.microsoft.com/office/powerpoint/2010/main" val="36968754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60648"/>
            <a:ext cx="8640960" cy="5355312"/>
          </a:xfrm>
          <a:prstGeom prst="rect">
            <a:avLst/>
          </a:prstGeom>
        </p:spPr>
        <p:txBody>
          <a:bodyPr wrap="square">
            <a:spAutoFit/>
          </a:bodyPr>
          <a:lstStyle/>
          <a:p>
            <a:endParaRPr lang="en-IN" b="1" dirty="0" smtClean="0"/>
          </a:p>
          <a:p>
            <a:r>
              <a:rPr lang="en-IN" b="1" dirty="0"/>
              <a:t> </a:t>
            </a:r>
            <a:r>
              <a:rPr lang="en-IN" b="1" dirty="0" smtClean="0"/>
              <a:t>                                      Information </a:t>
            </a:r>
            <a:r>
              <a:rPr lang="en-IN" b="1" dirty="0"/>
              <a:t>Technology Act, </a:t>
            </a:r>
            <a:r>
              <a:rPr lang="en-IN" b="1" dirty="0" smtClean="0"/>
              <a:t>2000</a:t>
            </a:r>
          </a:p>
          <a:p>
            <a:r>
              <a:rPr lang="en-IN" b="1" dirty="0" smtClean="0"/>
              <a:t>  </a:t>
            </a:r>
          </a:p>
          <a:p>
            <a:endParaRPr lang="en-IN" b="1" dirty="0"/>
          </a:p>
          <a:p>
            <a:r>
              <a:rPr lang="en-IN" dirty="0"/>
              <a:t>The Information Technology Act, 2000 provides legal recognition for transactions carried out by means of electronic data interchange and other means of electronic communication, commonly referred to as “electronic commerce</a:t>
            </a:r>
          </a:p>
          <a:p>
            <a:endParaRPr lang="en-IN" dirty="0"/>
          </a:p>
          <a:p>
            <a:r>
              <a:rPr lang="en-IN" dirty="0"/>
              <a:t> Salient Features of The Information Technology Act, 2000</a:t>
            </a:r>
          </a:p>
          <a:p>
            <a:pPr marL="285750" indent="-285750">
              <a:buFont typeface="Arial" panose="020B0604020202020204" pitchFamily="34" charset="0"/>
              <a:buChar char="•"/>
            </a:pPr>
            <a:r>
              <a:rPr lang="en-IN" dirty="0"/>
              <a:t>The salient features of The IT Act, 2000 are as follows −</a:t>
            </a:r>
          </a:p>
          <a:p>
            <a:pPr marL="285750" indent="-285750">
              <a:buFont typeface="Arial" panose="020B0604020202020204" pitchFamily="34" charset="0"/>
              <a:buChar char="•"/>
            </a:pPr>
            <a:r>
              <a:rPr lang="en-IN" dirty="0"/>
              <a:t>Digital signature has been replaced with electronic signature to make it a more technology neutral act.</a:t>
            </a:r>
          </a:p>
          <a:p>
            <a:pPr marL="285750" indent="-285750">
              <a:buFont typeface="Arial" panose="020B0604020202020204" pitchFamily="34" charset="0"/>
              <a:buChar char="•"/>
            </a:pPr>
            <a:r>
              <a:rPr lang="en-IN" dirty="0"/>
              <a:t>It elaborates on offenses, penalties, and breaches.</a:t>
            </a:r>
          </a:p>
          <a:p>
            <a:pPr marL="285750" indent="-285750">
              <a:buFont typeface="Arial" panose="020B0604020202020204" pitchFamily="34" charset="0"/>
              <a:buChar char="•"/>
            </a:pPr>
            <a:r>
              <a:rPr lang="en-IN" dirty="0"/>
              <a:t>It outlines the Justice Dispensation Systems for cyber- crimes.</a:t>
            </a:r>
          </a:p>
          <a:p>
            <a:pPr marL="285750" indent="-285750">
              <a:buFont typeface="Arial" panose="020B0604020202020204" pitchFamily="34" charset="0"/>
              <a:buChar char="•"/>
            </a:pPr>
            <a:r>
              <a:rPr lang="en-IN" dirty="0"/>
              <a:t>The Information Technology Act defines in a new section that cyber café is any facility from where the access to the internet is offered by any person in the ordinary course of business to the members of the public.</a:t>
            </a:r>
          </a:p>
          <a:p>
            <a:endParaRPr lang="en-IN" b="1" dirty="0" smtClean="0"/>
          </a:p>
          <a:p>
            <a:endParaRPr lang="en-US" dirty="0"/>
          </a:p>
        </p:txBody>
      </p:sp>
    </p:spTree>
    <p:extLst>
      <p:ext uri="{BB962C8B-B14F-4D97-AF65-F5344CB8AC3E}">
        <p14:creationId xmlns:p14="http://schemas.microsoft.com/office/powerpoint/2010/main" val="785951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052736"/>
            <a:ext cx="8712968" cy="3693319"/>
          </a:xfrm>
          <a:prstGeom prst="rect">
            <a:avLst/>
          </a:prstGeom>
        </p:spPr>
        <p:txBody>
          <a:bodyPr wrap="square">
            <a:spAutoFit/>
          </a:bodyPr>
          <a:lstStyle/>
          <a:p>
            <a:pPr marL="285750" indent="-285750">
              <a:buFont typeface="Arial" pitchFamily="34" charset="0"/>
              <a:buChar char="•"/>
            </a:pPr>
            <a:endParaRPr lang="en-IN" dirty="0" smtClean="0"/>
          </a:p>
          <a:p>
            <a:pPr marL="285750" indent="-285750">
              <a:buFont typeface="Arial" pitchFamily="34" charset="0"/>
              <a:buChar char="•"/>
            </a:pPr>
            <a:r>
              <a:rPr lang="en-IN" dirty="0" smtClean="0"/>
              <a:t>It </a:t>
            </a:r>
            <a:r>
              <a:rPr lang="en-IN" dirty="0"/>
              <a:t>provides for the constitution of the Cyber Regulations Advisory Committee.</a:t>
            </a:r>
          </a:p>
          <a:p>
            <a:pPr marL="285750" indent="-285750">
              <a:buFont typeface="Arial" pitchFamily="34" charset="0"/>
              <a:buChar char="•"/>
            </a:pPr>
            <a:r>
              <a:rPr lang="en-IN" dirty="0"/>
              <a:t>The Information Technology Act is based on The Indian Penal Code, 1860, The Indian Evidence Act, 1872,</a:t>
            </a:r>
          </a:p>
          <a:p>
            <a:pPr marL="285750" indent="-285750">
              <a:buFont typeface="Arial" pitchFamily="34" charset="0"/>
              <a:buChar char="•"/>
            </a:pPr>
            <a:r>
              <a:rPr lang="en-IN" dirty="0"/>
              <a:t>The Bankers’ Books Evidence Act, 1891, The Reserve Bank of India Act, 1934, etc. </a:t>
            </a:r>
          </a:p>
          <a:p>
            <a:endParaRPr lang="en-IN" dirty="0"/>
          </a:p>
          <a:p>
            <a:r>
              <a:rPr lang="en-IN" b="1" dirty="0"/>
              <a:t>Cybercrime</a:t>
            </a:r>
          </a:p>
          <a:p>
            <a:r>
              <a:rPr lang="en-IN" dirty="0"/>
              <a:t>Cybercrime, or computer-oriented crime, is a crime that involves a computer and a network. Cybercrimes crossing international borders and involving the actions of at least one nation-state is sometimes referred to as cyber warfare.</a:t>
            </a:r>
          </a:p>
          <a:p>
            <a:endParaRPr lang="en-US" dirty="0"/>
          </a:p>
          <a:p>
            <a:r>
              <a:rPr lang="en-IN" b="1" dirty="0"/>
              <a:t>Intellectual property (IP) </a:t>
            </a:r>
          </a:p>
          <a:p>
            <a:r>
              <a:rPr lang="en-IN" dirty="0"/>
              <a:t>It is a category of property that includes intangible creations of the human intellect.</a:t>
            </a:r>
            <a:endParaRPr lang="en-IN" dirty="0"/>
          </a:p>
        </p:txBody>
      </p:sp>
    </p:spTree>
    <p:extLst>
      <p:ext uri="{BB962C8B-B14F-4D97-AF65-F5344CB8AC3E}">
        <p14:creationId xmlns:p14="http://schemas.microsoft.com/office/powerpoint/2010/main" val="4026755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16632"/>
            <a:ext cx="8928992" cy="7140416"/>
          </a:xfrm>
          <a:prstGeom prst="rect">
            <a:avLst/>
          </a:prstGeom>
        </p:spPr>
        <p:txBody>
          <a:bodyPr wrap="square">
            <a:spAutoFit/>
          </a:bodyPr>
          <a:lstStyle/>
          <a:p>
            <a:endParaRPr lang="en-IN" sz="2000" dirty="0" smtClean="0">
              <a:latin typeface="Times New Roman" pitchFamily="18" charset="0"/>
              <a:cs typeface="Times New Roman" pitchFamily="18" charset="0"/>
            </a:endParaRPr>
          </a:p>
          <a:p>
            <a:endParaRPr lang="en-IN" sz="2000" dirty="0">
              <a:latin typeface="Times New Roman" pitchFamily="18" charset="0"/>
              <a:cs typeface="Times New Roman" pitchFamily="18" charset="0"/>
            </a:endParaRPr>
          </a:p>
          <a:p>
            <a:r>
              <a:rPr lang="en-IN" sz="2000" b="1" dirty="0" smtClean="0">
                <a:latin typeface="Times New Roman" pitchFamily="18" charset="0"/>
                <a:cs typeface="Times New Roman" pitchFamily="18" charset="0"/>
              </a:rPr>
              <a:t>2] Partnership for a Fixed Term- </a:t>
            </a:r>
            <a:r>
              <a:rPr lang="en-IN" sz="2000" dirty="0" smtClean="0">
                <a:latin typeface="Times New Roman" pitchFamily="18" charset="0"/>
                <a:cs typeface="Times New Roman" pitchFamily="18" charset="0"/>
              </a:rPr>
              <a:t>the partnership was created for a fixed duration of time. After the expiration of such a duration, the partnership shall also end. partners continue their business even after the expiration of the duration. They continue to share profits and there is an element of mutual agency. Then in such a case, the partnership will now be a partnership at will.</a:t>
            </a:r>
          </a:p>
          <a:p>
            <a:endParaRPr lang="en-IN" sz="2000" dirty="0" smtClean="0">
              <a:latin typeface="Times New Roman" pitchFamily="18" charset="0"/>
              <a:cs typeface="Times New Roman" pitchFamily="18" charset="0"/>
            </a:endParaRPr>
          </a:p>
          <a:p>
            <a:endParaRPr lang="en-IN" sz="2000" dirty="0">
              <a:latin typeface="Times New Roman" pitchFamily="18" charset="0"/>
              <a:cs typeface="Times New Roman" pitchFamily="18" charset="0"/>
            </a:endParaRPr>
          </a:p>
          <a:p>
            <a:r>
              <a:rPr lang="en-IN" sz="2000" dirty="0" smtClean="0">
                <a:latin typeface="Times New Roman" pitchFamily="18" charset="0"/>
                <a:cs typeface="Times New Roman" pitchFamily="18" charset="0"/>
              </a:rPr>
              <a:t>3</a:t>
            </a:r>
            <a:r>
              <a:rPr lang="en-IN" sz="2000" b="1" dirty="0" smtClean="0">
                <a:latin typeface="Times New Roman" pitchFamily="18" charset="0"/>
                <a:cs typeface="Times New Roman" pitchFamily="18" charset="0"/>
              </a:rPr>
              <a:t>] Particular Partnership- </a:t>
            </a:r>
            <a:r>
              <a:rPr lang="en-IN" sz="2000" dirty="0" smtClean="0">
                <a:latin typeface="Times New Roman" pitchFamily="18" charset="0"/>
                <a:cs typeface="Times New Roman" pitchFamily="18" charset="0"/>
              </a:rPr>
              <a:t>If the partnership is formed only to carry out one business venture or to complete one undertaking such a partnership is known as a particular partnership. After the completion of the said venture or activity, the partnership will be dissolved.</a:t>
            </a:r>
          </a:p>
          <a:p>
            <a:endParaRPr lang="en-US" sz="2000" dirty="0">
              <a:latin typeface="Times New Roman" pitchFamily="18" charset="0"/>
              <a:cs typeface="Times New Roman" pitchFamily="18" charset="0"/>
            </a:endParaRPr>
          </a:p>
          <a:p>
            <a:r>
              <a:rPr lang="en-IN" sz="2000" b="1" dirty="0" smtClean="0">
                <a:latin typeface="Times New Roman" pitchFamily="18" charset="0"/>
                <a:cs typeface="Times New Roman" pitchFamily="18" charset="0"/>
              </a:rPr>
              <a:t>4] Partner by Estoppel- </a:t>
            </a:r>
            <a:r>
              <a:rPr lang="en-IN" sz="2000" dirty="0" smtClean="0">
                <a:latin typeface="Times New Roman" pitchFamily="18" charset="0"/>
                <a:cs typeface="Times New Roman" pitchFamily="18" charset="0"/>
              </a:rPr>
              <a:t>If a person holds out to another that he is a partner of the firm, either by his words, actions or conduct then such a partner cannot deny that he is not a partner.</a:t>
            </a:r>
          </a:p>
          <a:p>
            <a:endParaRPr lang="en-US" sz="2000" dirty="0">
              <a:latin typeface="Times New Roman" pitchFamily="18" charset="0"/>
              <a:cs typeface="Times New Roman" pitchFamily="18" charset="0"/>
            </a:endParaRPr>
          </a:p>
          <a:p>
            <a:r>
              <a:rPr lang="en-IN" sz="2000" b="1" dirty="0" smtClean="0">
                <a:latin typeface="Times New Roman" pitchFamily="18" charset="0"/>
                <a:cs typeface="Times New Roman" pitchFamily="18" charset="0"/>
              </a:rPr>
              <a:t>5] Partner in Profits Only- </a:t>
            </a:r>
            <a:r>
              <a:rPr lang="en-IN" sz="2000" dirty="0" smtClean="0">
                <a:latin typeface="Times New Roman" pitchFamily="18" charset="0"/>
                <a:cs typeface="Times New Roman" pitchFamily="18" charset="0"/>
              </a:rPr>
              <a:t>A minor cannot be a partner of a firm according to the Contract Act. However, a partner can be admitted to the benefits of a partnership if all partner gives their consent for the same. He will share profits of the firm but his liability for the losses will be limited to his share in the firm.</a:t>
            </a:r>
          </a:p>
          <a:p>
            <a:endParaRPr lang="en-IN" dirty="0" smtClean="0"/>
          </a:p>
        </p:txBody>
      </p:sp>
    </p:spTree>
    <p:extLst>
      <p:ext uri="{BB962C8B-B14F-4D97-AF65-F5344CB8AC3E}">
        <p14:creationId xmlns:p14="http://schemas.microsoft.com/office/powerpoint/2010/main" val="3056420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3" y="332656"/>
            <a:ext cx="8064896" cy="4678204"/>
          </a:xfrm>
          <a:prstGeom prst="rect">
            <a:avLst/>
          </a:prstGeom>
        </p:spPr>
        <p:txBody>
          <a:bodyPr wrap="square">
            <a:spAutoFit/>
          </a:bodyPr>
          <a:lstStyle/>
          <a:p>
            <a:r>
              <a:rPr lang="en-IN" sz="2000" b="1" dirty="0" smtClean="0">
                <a:latin typeface="Times New Roman" pitchFamily="18" charset="0"/>
                <a:cs typeface="Times New Roman" pitchFamily="18" charset="0"/>
              </a:rPr>
              <a:t>True Test of a Partnership- </a:t>
            </a:r>
            <a:r>
              <a:rPr lang="en-IN" sz="2000" dirty="0" smtClean="0">
                <a:latin typeface="Times New Roman" pitchFamily="18" charset="0"/>
                <a:cs typeface="Times New Roman" pitchFamily="18" charset="0"/>
              </a:rPr>
              <a:t>The true test of a partnership is a way for us to determine whether a group or association of persons is a partnership firm or not. </a:t>
            </a:r>
          </a:p>
          <a:p>
            <a:r>
              <a:rPr lang="en-IN" sz="2000" dirty="0" smtClean="0">
                <a:latin typeface="Times New Roman" pitchFamily="18" charset="0"/>
                <a:cs typeface="Times New Roman" pitchFamily="18" charset="0"/>
              </a:rPr>
              <a:t>Important aspects of a true test of a partnership:</a:t>
            </a:r>
          </a:p>
          <a:p>
            <a:r>
              <a:rPr lang="en-IN" sz="2000" dirty="0" smtClean="0">
                <a:latin typeface="Times New Roman" pitchFamily="18" charset="0"/>
                <a:cs typeface="Times New Roman" pitchFamily="18" charset="0"/>
              </a:rPr>
              <a:t>1] Agreement/Contract between Parties- </a:t>
            </a:r>
          </a:p>
          <a:p>
            <a:r>
              <a:rPr lang="en-US" sz="2000" dirty="0" smtClean="0">
                <a:latin typeface="Times New Roman" pitchFamily="18" charset="0"/>
                <a:cs typeface="Times New Roman" pitchFamily="18" charset="0"/>
              </a:rPr>
              <a:t>2] Profit Sharing</a:t>
            </a:r>
            <a:endParaRPr lang="en-US" sz="2000" dirty="0">
              <a:latin typeface="Times New Roman" pitchFamily="18" charset="0"/>
              <a:cs typeface="Times New Roman" pitchFamily="18" charset="0"/>
            </a:endParaRPr>
          </a:p>
          <a:p>
            <a:r>
              <a:rPr lang="en-US" sz="2000" dirty="0" smtClean="0">
                <a:latin typeface="Times New Roman" pitchFamily="18" charset="0"/>
                <a:cs typeface="Times New Roman" pitchFamily="18" charset="0"/>
              </a:rPr>
              <a:t>3] Mutual Agency</a:t>
            </a:r>
          </a:p>
          <a:p>
            <a:endParaRPr lang="en-US" sz="2000" dirty="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Partnership Deed</a:t>
            </a:r>
          </a:p>
          <a:p>
            <a:r>
              <a:rPr lang="en-IN" sz="2000" dirty="0" smtClean="0">
                <a:latin typeface="Times New Roman" pitchFamily="18" charset="0"/>
                <a:cs typeface="Times New Roman" pitchFamily="18" charset="0"/>
              </a:rPr>
              <a:t>Partnership Deed is a document containing the terms and conditions of a partnership business. It is an agreement in writing signed by all the partners duly stamped and registered. It defines the rights, duties, and obligations of partners. The partnership deed must not contain any term which is contrary to the provisions of The Indian Partnership Act 1932.</a:t>
            </a:r>
            <a:endParaRPr lang="en-US" sz="2000" dirty="0" smtClean="0">
              <a:latin typeface="Times New Roman" pitchFamily="18" charset="0"/>
              <a:cs typeface="Times New Roman" pitchFamily="18" charset="0"/>
            </a:endParaRPr>
          </a:p>
          <a:p>
            <a:endParaRPr lang="en-IN" dirty="0"/>
          </a:p>
        </p:txBody>
      </p:sp>
    </p:spTree>
    <p:extLst>
      <p:ext uri="{BB962C8B-B14F-4D97-AF65-F5344CB8AC3E}">
        <p14:creationId xmlns:p14="http://schemas.microsoft.com/office/powerpoint/2010/main" val="3302151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16631"/>
            <a:ext cx="8784976" cy="6524863"/>
          </a:xfrm>
          <a:prstGeom prst="rect">
            <a:avLst/>
          </a:prstGeom>
        </p:spPr>
        <p:txBody>
          <a:bodyPr wrap="square">
            <a:spAutoFit/>
          </a:bodyPr>
          <a:lstStyle/>
          <a:p>
            <a:endParaRPr lang="en-IN" dirty="0" smtClean="0"/>
          </a:p>
          <a:p>
            <a:r>
              <a:rPr lang="en-IN" sz="2000" dirty="0" smtClean="0">
                <a:latin typeface="Times New Roman" pitchFamily="18" charset="0"/>
                <a:cs typeface="Times New Roman" pitchFamily="18" charset="0"/>
              </a:rPr>
              <a:t>A partnership deed normally contains the following clauses:</a:t>
            </a:r>
          </a:p>
          <a:p>
            <a:endParaRPr lang="en-IN" sz="2000" dirty="0" smtClean="0">
              <a:latin typeface="Times New Roman" pitchFamily="18" charset="0"/>
              <a:cs typeface="Times New Roman" pitchFamily="18" charset="0"/>
            </a:endParaRPr>
          </a:p>
          <a:p>
            <a:r>
              <a:rPr lang="en-IN" sz="2000" dirty="0" smtClean="0">
                <a:latin typeface="Times New Roman" pitchFamily="18" charset="0"/>
                <a:cs typeface="Times New Roman" pitchFamily="18" charset="0"/>
              </a:rPr>
              <a:t>1. Name of the firm.</a:t>
            </a:r>
          </a:p>
          <a:p>
            <a:r>
              <a:rPr lang="en-IN" sz="2000" dirty="0" smtClean="0">
                <a:latin typeface="Times New Roman" pitchFamily="18" charset="0"/>
                <a:cs typeface="Times New Roman" pitchFamily="18" charset="0"/>
              </a:rPr>
              <a:t>2. Nature of the firm’s business</a:t>
            </a:r>
          </a:p>
          <a:p>
            <a:r>
              <a:rPr lang="en-IN" sz="2000" dirty="0" smtClean="0">
                <a:latin typeface="Times New Roman" pitchFamily="18" charset="0"/>
                <a:cs typeface="Times New Roman" pitchFamily="18" charset="0"/>
              </a:rPr>
              <a:t>3. The principal place of business.</a:t>
            </a:r>
          </a:p>
          <a:p>
            <a:r>
              <a:rPr lang="en-IN" sz="2000" dirty="0" smtClean="0">
                <a:latin typeface="Times New Roman" pitchFamily="18" charset="0"/>
                <a:cs typeface="Times New Roman" pitchFamily="18" charset="0"/>
              </a:rPr>
              <a:t>4. Duration of partnership, if any</a:t>
            </a:r>
          </a:p>
          <a:p>
            <a:r>
              <a:rPr lang="en-IN" sz="2000" dirty="0" smtClean="0">
                <a:latin typeface="Times New Roman" pitchFamily="18" charset="0"/>
                <a:cs typeface="Times New Roman" pitchFamily="18" charset="0"/>
              </a:rPr>
              <a:t>5. Names and addresses of partners</a:t>
            </a:r>
          </a:p>
          <a:p>
            <a:r>
              <a:rPr lang="en-IN" sz="2000" dirty="0" smtClean="0">
                <a:latin typeface="Times New Roman" pitchFamily="18" charset="0"/>
                <a:cs typeface="Times New Roman" pitchFamily="18" charset="0"/>
              </a:rPr>
              <a:t>6. Amount of capital to be contributed by each partner</a:t>
            </a:r>
          </a:p>
          <a:p>
            <a:r>
              <a:rPr lang="en-IN" sz="2000" dirty="0" smtClean="0">
                <a:latin typeface="Times New Roman" pitchFamily="18" charset="0"/>
                <a:cs typeface="Times New Roman" pitchFamily="18" charset="0"/>
              </a:rPr>
              <a:t>7. The amount which can be withdrawn by each partner.</a:t>
            </a:r>
          </a:p>
          <a:p>
            <a:r>
              <a:rPr lang="en-IN" sz="2000" dirty="0" smtClean="0">
                <a:latin typeface="Times New Roman" pitchFamily="18" charset="0"/>
                <a:cs typeface="Times New Roman" pitchFamily="18" charset="0"/>
              </a:rPr>
              <a:t>8. The profit-sharing ratio.</a:t>
            </a:r>
          </a:p>
          <a:p>
            <a:r>
              <a:rPr lang="en-IN" sz="2000" dirty="0" smtClean="0">
                <a:latin typeface="Times New Roman" pitchFamily="18" charset="0"/>
                <a:cs typeface="Times New Roman" pitchFamily="18" charset="0"/>
              </a:rPr>
              <a:t>9. Rate of interest, if any</a:t>
            </a:r>
          </a:p>
          <a:p>
            <a:r>
              <a:rPr lang="en-IN" sz="2000" dirty="0" smtClean="0">
                <a:latin typeface="Times New Roman" pitchFamily="18" charset="0"/>
                <a:cs typeface="Times New Roman" pitchFamily="18" charset="0"/>
              </a:rPr>
              <a:t>10. Amount of Salary or commission payable to partners.</a:t>
            </a:r>
          </a:p>
          <a:p>
            <a:r>
              <a:rPr lang="en-IN" sz="2000" dirty="0" smtClean="0">
                <a:latin typeface="Times New Roman" pitchFamily="18" charset="0"/>
                <a:cs typeface="Times New Roman" pitchFamily="18" charset="0"/>
              </a:rPr>
              <a:t>11. Allocation of work among partners.</a:t>
            </a:r>
          </a:p>
          <a:p>
            <a:r>
              <a:rPr lang="en-IN" sz="2000" dirty="0" smtClean="0">
                <a:latin typeface="Times New Roman" pitchFamily="18" charset="0"/>
                <a:cs typeface="Times New Roman" pitchFamily="18" charset="0"/>
              </a:rPr>
              <a:t>12. Mode of valuation of goodwill.</a:t>
            </a:r>
          </a:p>
          <a:p>
            <a:r>
              <a:rPr lang="en-IN" sz="2000" dirty="0" smtClean="0">
                <a:latin typeface="Times New Roman" pitchFamily="18" charset="0"/>
                <a:cs typeface="Times New Roman" pitchFamily="18" charset="0"/>
              </a:rPr>
              <a:t>13. Procedure for admission, retirement, etc. of a partner.</a:t>
            </a:r>
          </a:p>
          <a:p>
            <a:r>
              <a:rPr lang="en-IN" sz="2000" dirty="0" smtClean="0">
                <a:latin typeface="Times New Roman" pitchFamily="18" charset="0"/>
                <a:cs typeface="Times New Roman" pitchFamily="18" charset="0"/>
              </a:rPr>
              <a:t>14. Procedure for maintaining accounts and getting them audited.</a:t>
            </a:r>
          </a:p>
          <a:p>
            <a:r>
              <a:rPr lang="en-IN" sz="2000" dirty="0" smtClean="0">
                <a:latin typeface="Times New Roman" pitchFamily="18" charset="0"/>
                <a:cs typeface="Times New Roman" pitchFamily="18" charset="0"/>
              </a:rPr>
              <a:t>15. Procedure to be followed in the event of the dissolution of the firm and settlement of accounts.</a:t>
            </a:r>
          </a:p>
          <a:p>
            <a:r>
              <a:rPr lang="en-IN" sz="2000" dirty="0" smtClean="0">
                <a:latin typeface="Times New Roman" pitchFamily="18" charset="0"/>
                <a:cs typeface="Times New Roman" pitchFamily="18" charset="0"/>
              </a:rPr>
              <a:t>16. The arbitration clause in case of disputes among partners.</a:t>
            </a:r>
          </a:p>
          <a:p>
            <a:r>
              <a:rPr lang="en-IN" sz="2000" dirty="0" smtClean="0">
                <a:latin typeface="Times New Roman" pitchFamily="18" charset="0"/>
                <a:cs typeface="Times New Roman" pitchFamily="18" charset="0"/>
              </a:rPr>
              <a:t>17. Loans and advances by partners and </a:t>
            </a:r>
            <a:r>
              <a:rPr lang="en-IN" dirty="0" smtClean="0"/>
              <a:t>rate of interest payable on them.</a:t>
            </a:r>
            <a:endParaRPr lang="en-IN" dirty="0"/>
          </a:p>
        </p:txBody>
      </p:sp>
    </p:spTree>
    <p:extLst>
      <p:ext uri="{BB962C8B-B14F-4D97-AF65-F5344CB8AC3E}">
        <p14:creationId xmlns:p14="http://schemas.microsoft.com/office/powerpoint/2010/main" val="3693578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88640"/>
            <a:ext cx="8352928" cy="6524863"/>
          </a:xfrm>
          <a:prstGeom prst="rect">
            <a:avLst/>
          </a:prstGeom>
        </p:spPr>
        <p:txBody>
          <a:bodyPr wrap="square">
            <a:spAutoFit/>
          </a:bodyPr>
          <a:lstStyle/>
          <a:p>
            <a:r>
              <a:rPr lang="en-IN" sz="2000" b="1" dirty="0" smtClean="0">
                <a:latin typeface="Times New Roman" pitchFamily="18" charset="0"/>
                <a:cs typeface="Times New Roman" pitchFamily="18" charset="0"/>
              </a:rPr>
              <a:t>Partnership Property</a:t>
            </a:r>
          </a:p>
          <a:p>
            <a:endParaRPr lang="en-IN" sz="2000" dirty="0" smtClean="0">
              <a:latin typeface="Times New Roman" pitchFamily="18" charset="0"/>
              <a:cs typeface="Times New Roman" pitchFamily="18" charset="0"/>
            </a:endParaRPr>
          </a:p>
          <a:p>
            <a:r>
              <a:rPr lang="en-IN" sz="2000" dirty="0" smtClean="0">
                <a:latin typeface="Times New Roman" pitchFamily="18" charset="0"/>
                <a:cs typeface="Times New Roman" pitchFamily="18" charset="0"/>
              </a:rPr>
              <a:t>Section 14 of the Indian Partnership Act, 1932, details the law surrounding the property of the firm or partnership property.</a:t>
            </a:r>
          </a:p>
          <a:p>
            <a:endParaRPr lang="en-US" sz="2000" dirty="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1</a:t>
            </a:r>
            <a:r>
              <a:rPr lang="en-US" sz="2000" dirty="0" smtClean="0">
                <a:latin typeface="Times New Roman" pitchFamily="18" charset="0"/>
                <a:cs typeface="Times New Roman" pitchFamily="18" charset="0"/>
              </a:rPr>
              <a:t>.</a:t>
            </a:r>
            <a:r>
              <a:rPr lang="en-US" sz="2000" b="1" dirty="0" smtClean="0">
                <a:latin typeface="Times New Roman" pitchFamily="18" charset="0"/>
                <a:cs typeface="Times New Roman" pitchFamily="18" charset="0"/>
              </a:rPr>
              <a:t>Partnership Property (Section 14)- </a:t>
            </a:r>
            <a:r>
              <a:rPr lang="en-IN" sz="2000" dirty="0" smtClean="0">
                <a:latin typeface="Times New Roman" pitchFamily="18" charset="0"/>
                <a:cs typeface="Times New Roman" pitchFamily="18" charset="0"/>
              </a:rPr>
              <a:t>A partnership property includes all property and rights, and interest in property that the partnership firm purchases. These purchases can also be made for the purpose and in course of the business of the firm, including the goodwill of the firm.</a:t>
            </a:r>
          </a:p>
          <a:p>
            <a:endParaRPr lang="en-US" sz="2000" dirty="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2.Goodwill of the business-</a:t>
            </a:r>
            <a:r>
              <a:rPr lang="en-IN" sz="2000" dirty="0" smtClean="0">
                <a:latin typeface="Times New Roman" pitchFamily="18" charset="0"/>
                <a:cs typeface="Times New Roman" pitchFamily="18" charset="0"/>
              </a:rPr>
              <a:t>At any time, the partners may agree to convert the property of a partner or partners into partnership property. If such a conversion is made in good faith, then it would be effectual between the partners and against the creditors of the firm.</a:t>
            </a:r>
          </a:p>
          <a:p>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3</a:t>
            </a:r>
            <a:r>
              <a:rPr lang="en-US" sz="2000" b="1" dirty="0">
                <a:latin typeface="Times New Roman" pitchFamily="18" charset="0"/>
                <a:cs typeface="Times New Roman" pitchFamily="18" charset="0"/>
              </a:rPr>
              <a:t>.Goodwill</a:t>
            </a:r>
            <a:r>
              <a:rPr lang="en-US" sz="2000" dirty="0">
                <a:latin typeface="Times New Roman" pitchFamily="18" charset="0"/>
                <a:cs typeface="Times New Roman" pitchFamily="18" charset="0"/>
              </a:rPr>
              <a:t>- </a:t>
            </a:r>
            <a:r>
              <a:rPr lang="en-IN" sz="2000" dirty="0">
                <a:latin typeface="Times New Roman" pitchFamily="18" charset="0"/>
                <a:cs typeface="Times New Roman" pitchFamily="18" charset="0"/>
              </a:rPr>
              <a:t>Section 14 specifies that the goodwill of a business is the property of the firm and is subject to a contract between the partners. Goodwill is the value </a:t>
            </a:r>
            <a:r>
              <a:rPr lang="en-IN" sz="2000" dirty="0" smtClean="0">
                <a:latin typeface="Times New Roman" pitchFamily="18" charset="0"/>
                <a:cs typeface="Times New Roman" pitchFamily="18" charset="0"/>
              </a:rPr>
              <a:t>of the </a:t>
            </a:r>
            <a:r>
              <a:rPr lang="en-IN" sz="2000" dirty="0">
                <a:latin typeface="Times New Roman" pitchFamily="18" charset="0"/>
                <a:cs typeface="Times New Roman" pitchFamily="18" charset="0"/>
              </a:rPr>
              <a:t>reputation of a business in respect of the expected future profits </a:t>
            </a:r>
            <a:r>
              <a:rPr lang="en-IN" sz="2000" dirty="0" smtClean="0">
                <a:latin typeface="Times New Roman" pitchFamily="18" charset="0"/>
                <a:cs typeface="Times New Roman" pitchFamily="18" charset="0"/>
              </a:rPr>
              <a:t>over and above the </a:t>
            </a:r>
            <a:r>
              <a:rPr lang="en-IN" sz="2000" dirty="0">
                <a:latin typeface="Times New Roman" pitchFamily="18" charset="0"/>
                <a:cs typeface="Times New Roman" pitchFamily="18" charset="0"/>
              </a:rPr>
              <a:t>profits that a firm earns in the same class of business. It is a part of partnership property.</a:t>
            </a:r>
            <a:endParaRPr lang="en-US" sz="2000" dirty="0">
              <a:latin typeface="Times New Roman" pitchFamily="18" charset="0"/>
              <a:cs typeface="Times New Roman" pitchFamily="18" charset="0"/>
            </a:endParaRPr>
          </a:p>
          <a:p>
            <a:endParaRPr lang="en-IN" dirty="0"/>
          </a:p>
        </p:txBody>
      </p:sp>
    </p:spTree>
    <p:extLst>
      <p:ext uri="{BB962C8B-B14F-4D97-AF65-F5344CB8AC3E}">
        <p14:creationId xmlns:p14="http://schemas.microsoft.com/office/powerpoint/2010/main" val="1491904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332656"/>
            <a:ext cx="8784976" cy="3416320"/>
          </a:xfrm>
          <a:prstGeom prst="rect">
            <a:avLst/>
          </a:prstGeom>
        </p:spPr>
        <p:txBody>
          <a:bodyPr wrap="square">
            <a:spAutoFit/>
          </a:bodyPr>
          <a:lstStyle/>
          <a:p>
            <a:endParaRPr lang="en-IN" dirty="0"/>
          </a:p>
          <a:p>
            <a:r>
              <a:rPr lang="en-IN" sz="2000" b="1" dirty="0" smtClean="0">
                <a:latin typeface="Times New Roman" pitchFamily="18" charset="0"/>
                <a:cs typeface="Times New Roman" pitchFamily="18" charset="0"/>
              </a:rPr>
              <a:t>4.Application of Partnership Property (Section 15</a:t>
            </a:r>
            <a:r>
              <a:rPr lang="en-IN" sz="2000" dirty="0" smtClean="0">
                <a:latin typeface="Times New Roman" pitchFamily="18" charset="0"/>
                <a:cs typeface="Times New Roman" pitchFamily="18" charset="0"/>
              </a:rPr>
              <a:t>)-According to section 15, the partnership property should be held and used exclusively for the purpose of the firm. While all partners have a community of interest in the property, during the subsistence of the partnership no partner has a proprietary interest in the assets of the firm.</a:t>
            </a:r>
          </a:p>
          <a:p>
            <a:endParaRPr lang="en-IN" sz="2000" dirty="0" smtClean="0">
              <a:latin typeface="Times New Roman" pitchFamily="18" charset="0"/>
              <a:cs typeface="Times New Roman" pitchFamily="18" charset="0"/>
            </a:endParaRPr>
          </a:p>
          <a:p>
            <a:r>
              <a:rPr lang="en-IN" sz="2000" dirty="0" smtClean="0">
                <a:latin typeface="Times New Roman" pitchFamily="18" charset="0"/>
                <a:cs typeface="Times New Roman" pitchFamily="18" charset="0"/>
              </a:rPr>
              <a:t>5. </a:t>
            </a:r>
            <a:r>
              <a:rPr lang="en-IN" sz="2000" b="1" dirty="0">
                <a:latin typeface="Times New Roman" pitchFamily="18" charset="0"/>
                <a:cs typeface="Times New Roman" pitchFamily="18" charset="0"/>
              </a:rPr>
              <a:t>L</a:t>
            </a:r>
            <a:r>
              <a:rPr lang="en-IN" sz="2000" b="1" dirty="0" smtClean="0">
                <a:latin typeface="Times New Roman" pitchFamily="18" charset="0"/>
                <a:cs typeface="Times New Roman" pitchFamily="18" charset="0"/>
              </a:rPr>
              <a:t>imited liability partnership- </a:t>
            </a:r>
            <a:r>
              <a:rPr lang="en-IN" sz="2000" dirty="0" smtClean="0">
                <a:latin typeface="Times New Roman" pitchFamily="18" charset="0"/>
                <a:cs typeface="Times New Roman" pitchFamily="18" charset="0"/>
              </a:rPr>
              <a:t>A</a:t>
            </a:r>
            <a:r>
              <a:rPr lang="en-IN" sz="2000" b="1" dirty="0" smtClean="0">
                <a:latin typeface="Times New Roman" pitchFamily="18" charset="0"/>
                <a:cs typeface="Times New Roman" pitchFamily="18" charset="0"/>
              </a:rPr>
              <a:t> </a:t>
            </a:r>
            <a:r>
              <a:rPr lang="en-IN" sz="2000" dirty="0" smtClean="0">
                <a:latin typeface="Times New Roman" pitchFamily="18" charset="0"/>
                <a:cs typeface="Times New Roman" pitchFamily="18" charset="0"/>
              </a:rPr>
              <a:t>limited liability partnership (LLP) is a partnership in which some or all partners (depending on the jurisdiction) have limited liabilities.</a:t>
            </a:r>
          </a:p>
          <a:p>
            <a:endParaRPr lang="en-IN" dirty="0"/>
          </a:p>
        </p:txBody>
      </p:sp>
    </p:spTree>
    <p:extLst>
      <p:ext uri="{BB962C8B-B14F-4D97-AF65-F5344CB8AC3E}">
        <p14:creationId xmlns:p14="http://schemas.microsoft.com/office/powerpoint/2010/main" val="877221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32656"/>
            <a:ext cx="8640960" cy="5909310"/>
          </a:xfrm>
          <a:prstGeom prst="rect">
            <a:avLst/>
          </a:prstGeom>
        </p:spPr>
        <p:txBody>
          <a:bodyPr wrap="square">
            <a:spAutoFit/>
          </a:bodyPr>
          <a:lstStyle/>
          <a:p>
            <a:r>
              <a:rPr lang="en-IN" b="1" dirty="0" smtClean="0">
                <a:latin typeface="Times New Roman" pitchFamily="18" charset="0"/>
                <a:cs typeface="Times New Roman" pitchFamily="18" charset="0"/>
              </a:rPr>
              <a:t>NEGOTIABLE INSTRUMENT-</a:t>
            </a:r>
          </a:p>
          <a:p>
            <a:r>
              <a:rPr lang="en-IN" dirty="0" smtClean="0">
                <a:latin typeface="Times New Roman" pitchFamily="18" charset="0"/>
                <a:cs typeface="Times New Roman" pitchFamily="18" charset="0"/>
              </a:rPr>
              <a:t>A negotiable instrument is a document guaranteeing the payment of a specific amount of money, either on demand, or at a set time, whose payer is usually named on the document.</a:t>
            </a:r>
            <a:endParaRPr lang="en-IN" dirty="0">
              <a:latin typeface="Times New Roman" pitchFamily="18" charset="0"/>
              <a:cs typeface="Times New Roman" pitchFamily="18" charset="0"/>
            </a:endParaRPr>
          </a:p>
          <a:p>
            <a:endParaRPr lang="en-IN" dirty="0" smtClean="0">
              <a:latin typeface="Times New Roman" pitchFamily="18" charset="0"/>
              <a:cs typeface="Times New Roman" pitchFamily="18" charset="0"/>
            </a:endParaRPr>
          </a:p>
          <a:p>
            <a:r>
              <a:rPr lang="en-IN" dirty="0" smtClean="0">
                <a:latin typeface="Times New Roman" pitchFamily="18" charset="0"/>
                <a:cs typeface="Times New Roman" pitchFamily="18" charset="0"/>
              </a:rPr>
              <a:t>"Negotiable Instrument" means a piece of paper in writing entitling a right to the holder, a certain sum of money. It is a piece of paper which contains some value and is transferable by simple delivery or sometimes by endorsement and delivery. </a:t>
            </a:r>
          </a:p>
          <a:p>
            <a:endParaRPr lang="en-US" dirty="0">
              <a:latin typeface="Times New Roman" pitchFamily="18" charset="0"/>
              <a:cs typeface="Times New Roman" pitchFamily="18" charset="0"/>
            </a:endParaRPr>
          </a:p>
          <a:p>
            <a:r>
              <a:rPr lang="en-IN" b="1" dirty="0" smtClean="0">
                <a:latin typeface="Times New Roman" pitchFamily="18" charset="0"/>
                <a:cs typeface="Times New Roman" pitchFamily="18" charset="0"/>
              </a:rPr>
              <a:t>Characteristics of a Negotiable Instrument</a:t>
            </a:r>
          </a:p>
          <a:p>
            <a:pPr marL="342900" indent="-342900">
              <a:buAutoNum type="arabicPeriod"/>
            </a:pPr>
            <a:r>
              <a:rPr lang="en-IN" dirty="0" smtClean="0">
                <a:latin typeface="Times New Roman" pitchFamily="18" charset="0"/>
                <a:cs typeface="Times New Roman" pitchFamily="18" charset="0"/>
              </a:rPr>
              <a:t>Freely transferable.</a:t>
            </a:r>
          </a:p>
          <a:p>
            <a:r>
              <a:rPr lang="en-IN" dirty="0" smtClean="0">
                <a:latin typeface="Times New Roman" pitchFamily="18" charset="0"/>
                <a:cs typeface="Times New Roman" pitchFamily="18" charset="0"/>
              </a:rPr>
              <a:t>2. The title of holder free from all defects</a:t>
            </a:r>
          </a:p>
          <a:p>
            <a:r>
              <a:rPr lang="en-IN" dirty="0" smtClean="0">
                <a:latin typeface="Times New Roman" pitchFamily="18" charset="0"/>
                <a:cs typeface="Times New Roman" pitchFamily="18" charset="0"/>
              </a:rPr>
              <a:t>3. Recovery</a:t>
            </a:r>
          </a:p>
          <a:p>
            <a:r>
              <a:rPr lang="en-IN" dirty="0" smtClean="0">
                <a:latin typeface="Times New Roman" pitchFamily="18" charset="0"/>
                <a:cs typeface="Times New Roman" pitchFamily="18" charset="0"/>
              </a:rPr>
              <a:t>4. Presumption</a:t>
            </a:r>
          </a:p>
          <a:p>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IN" dirty="0" smtClean="0">
                <a:latin typeface="Times New Roman" pitchFamily="18" charset="0"/>
                <a:cs typeface="Times New Roman" pitchFamily="18" charset="0"/>
              </a:rPr>
              <a:t>(a) Consideration.</a:t>
            </a:r>
          </a:p>
          <a:p>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IN" dirty="0" smtClean="0">
                <a:latin typeface="Times New Roman" pitchFamily="18" charset="0"/>
                <a:cs typeface="Times New Roman" pitchFamily="18" charset="0"/>
              </a:rPr>
              <a:t>(b) Date</a:t>
            </a:r>
          </a:p>
          <a:p>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IN" dirty="0" smtClean="0">
                <a:latin typeface="Times New Roman" pitchFamily="18" charset="0"/>
                <a:cs typeface="Times New Roman" pitchFamily="18" charset="0"/>
              </a:rPr>
              <a:t>(c) Time of acceptance.</a:t>
            </a:r>
          </a:p>
          <a:p>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IN" dirty="0" smtClean="0">
                <a:latin typeface="Times New Roman" pitchFamily="18" charset="0"/>
                <a:cs typeface="Times New Roman" pitchFamily="18" charset="0"/>
              </a:rPr>
              <a:t>(d) Time of transfer.</a:t>
            </a:r>
          </a:p>
          <a:p>
            <a:r>
              <a:rPr lang="en-IN" dirty="0" smtClean="0">
                <a:latin typeface="Times New Roman" pitchFamily="18" charset="0"/>
                <a:cs typeface="Times New Roman" pitchFamily="18" charset="0"/>
              </a:rPr>
              <a:t>       (e) Order of endorsements.</a:t>
            </a:r>
          </a:p>
          <a:p>
            <a:r>
              <a:rPr lang="en-IN" dirty="0" smtClean="0">
                <a:latin typeface="Times New Roman" pitchFamily="18" charset="0"/>
                <a:cs typeface="Times New Roman" pitchFamily="18" charset="0"/>
              </a:rPr>
              <a:t>       (f) Stamp</a:t>
            </a:r>
          </a:p>
          <a:p>
            <a:r>
              <a:rPr lang="en-IN" dirty="0" smtClean="0">
                <a:latin typeface="Times New Roman" pitchFamily="18" charset="0"/>
                <a:cs typeface="Times New Roman" pitchFamily="18" charset="0"/>
              </a:rPr>
              <a:t>       (g) Holder a holder in due course.</a:t>
            </a:r>
          </a:p>
          <a:p>
            <a:r>
              <a:rPr lang="en-IN" dirty="0" smtClean="0">
                <a:latin typeface="Times New Roman" pitchFamily="18" charset="0"/>
                <a:cs typeface="Times New Roman" pitchFamily="18" charset="0"/>
              </a:rPr>
              <a:t>       (h) Proof of protest .</a:t>
            </a: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2601955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88640"/>
            <a:ext cx="8640959" cy="6494085"/>
          </a:xfrm>
          <a:prstGeom prst="rect">
            <a:avLst/>
          </a:prstGeom>
        </p:spPr>
        <p:txBody>
          <a:bodyPr wrap="square">
            <a:spAutoFit/>
          </a:bodyPr>
          <a:lstStyle/>
          <a:p>
            <a:r>
              <a:rPr lang="en-IN" b="1" dirty="0" smtClean="0"/>
              <a:t>Types of Negotiable Instrument</a:t>
            </a:r>
          </a:p>
          <a:p>
            <a:endParaRPr lang="en-IN" dirty="0" smtClean="0"/>
          </a:p>
          <a:p>
            <a:r>
              <a:rPr lang="en-IN" sz="2000" b="1" dirty="0" smtClean="0">
                <a:latin typeface="Times New Roman" pitchFamily="18" charset="0"/>
                <a:cs typeface="Times New Roman" pitchFamily="18" charset="0"/>
              </a:rPr>
              <a:t>1.Promissory note-  </a:t>
            </a:r>
            <a:r>
              <a:rPr lang="en-IN" sz="2000" dirty="0" smtClean="0">
                <a:latin typeface="Times New Roman" pitchFamily="18" charset="0"/>
                <a:cs typeface="Times New Roman" pitchFamily="18" charset="0"/>
              </a:rPr>
              <a:t>A promissory note, sometimes referred to as a note payable, is a legal instrument (more particularly, a financing instrument and a debt instrument), in which one party (the maker or issuer) promises in writing to pay a determinate sum of money to the other (the payee), either at a fixed or determinable future time or on demand of the payee, under specific terms.</a:t>
            </a:r>
          </a:p>
          <a:p>
            <a:endParaRPr lang="en-IN" sz="2000" dirty="0" smtClean="0">
              <a:latin typeface="Times New Roman" pitchFamily="18" charset="0"/>
              <a:cs typeface="Times New Roman" pitchFamily="18" charset="0"/>
            </a:endParaRPr>
          </a:p>
          <a:p>
            <a:r>
              <a:rPr lang="en-IN" sz="2000" b="1" dirty="0" smtClean="0">
                <a:latin typeface="Times New Roman" pitchFamily="18" charset="0"/>
                <a:cs typeface="Times New Roman" pitchFamily="18" charset="0"/>
              </a:rPr>
              <a:t>2. Bill of Exchange </a:t>
            </a:r>
            <a:r>
              <a:rPr lang="en-IN" sz="2000" dirty="0" smtClean="0">
                <a:latin typeface="Times New Roman" pitchFamily="18" charset="0"/>
                <a:cs typeface="Times New Roman" pitchFamily="18" charset="0"/>
              </a:rPr>
              <a:t>-A bill of exchange is a binding agreement by one party to pay a fixed amount of cash to another party as of a predetermined date or on demand. Bills of exchange are primarily used in international trade. </a:t>
            </a:r>
          </a:p>
          <a:p>
            <a:r>
              <a:rPr lang="en-IN" sz="2000" dirty="0" smtClean="0">
                <a:latin typeface="Times New Roman" pitchFamily="18" charset="0"/>
                <a:cs typeface="Times New Roman" pitchFamily="18" charset="0"/>
              </a:rPr>
              <a:t>There are three entities:- </a:t>
            </a:r>
          </a:p>
          <a:p>
            <a:pPr marL="285750" indent="-285750">
              <a:buFont typeface="Arial" pitchFamily="34" charset="0"/>
              <a:buChar char="•"/>
            </a:pPr>
            <a:r>
              <a:rPr lang="en-IN" sz="2000" dirty="0" err="1" smtClean="0">
                <a:latin typeface="Times New Roman" pitchFamily="18" charset="0"/>
                <a:cs typeface="Times New Roman" pitchFamily="18" charset="0"/>
              </a:rPr>
              <a:t>Drawee</a:t>
            </a:r>
            <a:r>
              <a:rPr lang="en-IN" sz="2000" dirty="0" smtClean="0">
                <a:latin typeface="Times New Roman" pitchFamily="18" charset="0"/>
                <a:cs typeface="Times New Roman" pitchFamily="18" charset="0"/>
              </a:rPr>
              <a:t>. This party pays the amount stated on the bill of exchange to the payee. </a:t>
            </a:r>
          </a:p>
          <a:p>
            <a:pPr marL="285750" indent="-285750">
              <a:buFont typeface="Arial" pitchFamily="34" charset="0"/>
              <a:buChar char="•"/>
            </a:pPr>
            <a:r>
              <a:rPr lang="en-IN" sz="2000" dirty="0" smtClean="0">
                <a:latin typeface="Times New Roman" pitchFamily="18" charset="0"/>
                <a:cs typeface="Times New Roman" pitchFamily="18" charset="0"/>
              </a:rPr>
              <a:t>Drawer. This party requires the </a:t>
            </a:r>
            <a:r>
              <a:rPr lang="en-IN" sz="2000" dirty="0" err="1" smtClean="0">
                <a:latin typeface="Times New Roman" pitchFamily="18" charset="0"/>
                <a:cs typeface="Times New Roman" pitchFamily="18" charset="0"/>
              </a:rPr>
              <a:t>drawee</a:t>
            </a:r>
            <a:r>
              <a:rPr lang="en-IN" sz="2000" dirty="0" smtClean="0">
                <a:latin typeface="Times New Roman" pitchFamily="18" charset="0"/>
                <a:cs typeface="Times New Roman" pitchFamily="18" charset="0"/>
              </a:rPr>
              <a:t> to pay a third party (or the drawer can be paid by the </a:t>
            </a:r>
            <a:r>
              <a:rPr lang="en-IN" sz="2000" dirty="0" err="1" smtClean="0">
                <a:latin typeface="Times New Roman" pitchFamily="18" charset="0"/>
                <a:cs typeface="Times New Roman" pitchFamily="18" charset="0"/>
              </a:rPr>
              <a:t>drawee</a:t>
            </a:r>
            <a:r>
              <a:rPr lang="en-IN" sz="2000" dirty="0" smtClean="0">
                <a:latin typeface="Times New Roman" pitchFamily="18" charset="0"/>
                <a:cs typeface="Times New Roman" pitchFamily="18" charset="0"/>
              </a:rPr>
              <a:t>).</a:t>
            </a:r>
          </a:p>
          <a:p>
            <a:pPr marL="285750" indent="-285750">
              <a:buFont typeface="Arial" pitchFamily="34" charset="0"/>
              <a:buChar char="•"/>
            </a:pPr>
            <a:r>
              <a:rPr lang="en-IN" sz="2000" dirty="0" smtClean="0">
                <a:latin typeface="Times New Roman" pitchFamily="18" charset="0"/>
                <a:cs typeface="Times New Roman" pitchFamily="18" charset="0"/>
              </a:rPr>
              <a:t>Payee. This party is paid the amount specified on the bill of exchange by the </a:t>
            </a:r>
            <a:r>
              <a:rPr lang="en-IN" sz="2000" dirty="0" err="1" smtClean="0">
                <a:latin typeface="Times New Roman" pitchFamily="18" charset="0"/>
                <a:cs typeface="Times New Roman" pitchFamily="18" charset="0"/>
              </a:rPr>
              <a:t>drawee</a:t>
            </a:r>
            <a:r>
              <a:rPr lang="en-IN" sz="2000" dirty="0" smtClean="0">
                <a:latin typeface="Times New Roman" pitchFamily="18" charset="0"/>
                <a:cs typeface="Times New Roman" pitchFamily="18" charset="0"/>
              </a:rPr>
              <a:t>.</a:t>
            </a:r>
          </a:p>
          <a:p>
            <a:pPr marL="285750" indent="-285750">
              <a:buFont typeface="Arial" pitchFamily="34" charset="0"/>
              <a:buChar char="•"/>
            </a:pPr>
            <a:endParaRPr lang="en-IN" sz="2000" dirty="0" smtClean="0">
              <a:latin typeface="Times New Roman" pitchFamily="18" charset="0"/>
              <a:cs typeface="Times New Roman" pitchFamily="18" charset="0"/>
            </a:endParaRPr>
          </a:p>
          <a:p>
            <a:r>
              <a:rPr lang="en-IN" sz="2000" b="1" dirty="0" smtClean="0">
                <a:latin typeface="Times New Roman" pitchFamily="18" charset="0"/>
                <a:cs typeface="Times New Roman" pitchFamily="18" charset="0"/>
              </a:rPr>
              <a:t>3.CHEQUE-</a:t>
            </a:r>
            <a:r>
              <a:rPr lang="en-IN" sz="2000" dirty="0" smtClean="0">
                <a:latin typeface="Times New Roman" pitchFamily="18" charset="0"/>
                <a:cs typeface="Times New Roman" pitchFamily="18" charset="0"/>
              </a:rPr>
              <a:t> is a document that orders a bank to pay a specific amount of money from a person's account to the person in whose name the cheque has been issued. </a:t>
            </a:r>
          </a:p>
          <a:p>
            <a:endParaRPr lang="en-IN" sz="2000" dirty="0">
              <a:latin typeface="Times New Roman" pitchFamily="18" charset="0"/>
              <a:cs typeface="Times New Roman" pitchFamily="18" charset="0"/>
            </a:endParaRPr>
          </a:p>
        </p:txBody>
      </p:sp>
    </p:spTree>
    <p:extLst>
      <p:ext uri="{BB962C8B-B14F-4D97-AF65-F5344CB8AC3E}">
        <p14:creationId xmlns:p14="http://schemas.microsoft.com/office/powerpoint/2010/main" val="1237485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9512" y="332656"/>
            <a:ext cx="8784976" cy="4401205"/>
          </a:xfrm>
          <a:prstGeom prst="rect">
            <a:avLst/>
          </a:prstGeom>
        </p:spPr>
        <p:txBody>
          <a:bodyPr wrap="square">
            <a:spAutoFit/>
          </a:bodyPr>
          <a:lstStyle/>
          <a:p>
            <a:r>
              <a:rPr lang="en-IN" sz="2000" b="1" dirty="0">
                <a:latin typeface="Times New Roman" pitchFamily="18" charset="0"/>
                <a:cs typeface="Times New Roman" pitchFamily="18" charset="0"/>
              </a:rPr>
              <a:t>Crossing of cheques</a:t>
            </a:r>
          </a:p>
          <a:p>
            <a:r>
              <a:rPr lang="en-IN" sz="2000" dirty="0">
                <a:latin typeface="Times New Roman" pitchFamily="18" charset="0"/>
                <a:cs typeface="Times New Roman" pitchFamily="18" charset="0"/>
              </a:rPr>
              <a:t>A crossed cheque is a cheque that has been marked specifying an instruction on the way it is to </a:t>
            </a:r>
            <a:r>
              <a:rPr lang="en-IN" sz="2000" dirty="0" smtClean="0">
                <a:latin typeface="Times New Roman" pitchFamily="18" charset="0"/>
                <a:cs typeface="Times New Roman" pitchFamily="18" charset="0"/>
              </a:rPr>
              <a:t>be redeemed. </a:t>
            </a:r>
            <a:r>
              <a:rPr lang="en-IN" sz="2000" dirty="0">
                <a:latin typeface="Times New Roman" pitchFamily="18" charset="0"/>
                <a:cs typeface="Times New Roman" pitchFamily="18" charset="0"/>
              </a:rPr>
              <a:t>By using crossed cheques, cheque writers can </a:t>
            </a:r>
            <a:r>
              <a:rPr lang="en-IN" sz="2000" dirty="0" smtClean="0">
                <a:latin typeface="Times New Roman" pitchFamily="18" charset="0"/>
                <a:cs typeface="Times New Roman" pitchFamily="18" charset="0"/>
              </a:rPr>
              <a:t>effectively protect </a:t>
            </a:r>
            <a:r>
              <a:rPr lang="en-IN" sz="2000" dirty="0">
                <a:latin typeface="Times New Roman" pitchFamily="18" charset="0"/>
                <a:cs typeface="Times New Roman" pitchFamily="18" charset="0"/>
              </a:rPr>
              <a:t>the instrument from being stolen or cashed by unauthorized persons</a:t>
            </a:r>
            <a:r>
              <a:rPr lang="en-IN" sz="2000" dirty="0" smtClean="0">
                <a:latin typeface="Times New Roman" pitchFamily="18" charset="0"/>
                <a:cs typeface="Times New Roman" pitchFamily="18" charset="0"/>
              </a:rPr>
              <a:t>.</a:t>
            </a:r>
          </a:p>
          <a:p>
            <a:endParaRPr lang="en-US" sz="2000" dirty="0">
              <a:latin typeface="Times New Roman" pitchFamily="18" charset="0"/>
              <a:cs typeface="Times New Roman" pitchFamily="18" charset="0"/>
            </a:endParaRPr>
          </a:p>
          <a:p>
            <a:r>
              <a:rPr lang="en-IN" sz="2000" dirty="0">
                <a:latin typeface="Times New Roman" pitchFamily="18" charset="0"/>
                <a:cs typeface="Times New Roman" pitchFamily="18" charset="0"/>
              </a:rPr>
              <a:t>Types of </a:t>
            </a:r>
            <a:r>
              <a:rPr lang="en-IN" sz="2000" dirty="0" smtClean="0">
                <a:latin typeface="Times New Roman" pitchFamily="18" charset="0"/>
                <a:cs typeface="Times New Roman" pitchFamily="18" charset="0"/>
              </a:rPr>
              <a:t>crossing Edit</a:t>
            </a:r>
          </a:p>
          <a:p>
            <a:pPr marL="285750" indent="-285750">
              <a:buFont typeface="Arial" pitchFamily="34" charset="0"/>
              <a:buChar char="•"/>
            </a:pPr>
            <a:r>
              <a:rPr lang="en-IN" sz="2000" dirty="0">
                <a:latin typeface="Times New Roman" pitchFamily="18" charset="0"/>
                <a:cs typeface="Times New Roman" pitchFamily="18" charset="0"/>
              </a:rPr>
              <a:t>General </a:t>
            </a:r>
            <a:r>
              <a:rPr lang="en-IN" sz="2000" dirty="0" smtClean="0">
                <a:latin typeface="Times New Roman" pitchFamily="18" charset="0"/>
                <a:cs typeface="Times New Roman" pitchFamily="18" charset="0"/>
              </a:rPr>
              <a:t>crossing Edit</a:t>
            </a:r>
          </a:p>
          <a:p>
            <a:pPr marL="285750" indent="-285750">
              <a:buFont typeface="Arial" pitchFamily="34" charset="0"/>
              <a:buChar char="•"/>
            </a:pPr>
            <a:r>
              <a:rPr lang="en-IN" sz="2000" dirty="0">
                <a:latin typeface="Times New Roman" pitchFamily="18" charset="0"/>
                <a:cs typeface="Times New Roman" pitchFamily="18" charset="0"/>
              </a:rPr>
              <a:t>Restrictive or special </a:t>
            </a:r>
            <a:r>
              <a:rPr lang="en-IN" sz="2000" dirty="0" smtClean="0">
                <a:latin typeface="Times New Roman" pitchFamily="18" charset="0"/>
                <a:cs typeface="Times New Roman" pitchFamily="18" charset="0"/>
              </a:rPr>
              <a:t>crossings Edit</a:t>
            </a:r>
          </a:p>
          <a:p>
            <a:endParaRPr lang="en-IN" sz="2000" dirty="0" smtClean="0">
              <a:latin typeface="Times New Roman" pitchFamily="18" charset="0"/>
              <a:cs typeface="Times New Roman" pitchFamily="18" charset="0"/>
            </a:endParaRPr>
          </a:p>
          <a:p>
            <a:r>
              <a:rPr lang="en-IN" sz="2000" b="1" dirty="0" smtClean="0">
                <a:latin typeface="Times New Roman" pitchFamily="18" charset="0"/>
                <a:cs typeface="Times New Roman" pitchFamily="18" charset="0"/>
              </a:rPr>
              <a:t>Dishonour </a:t>
            </a:r>
            <a:r>
              <a:rPr lang="en-IN" sz="2000" b="1" dirty="0">
                <a:latin typeface="Times New Roman" pitchFamily="18" charset="0"/>
                <a:cs typeface="Times New Roman" pitchFamily="18" charset="0"/>
              </a:rPr>
              <a:t>of </a:t>
            </a:r>
            <a:r>
              <a:rPr lang="en-IN" sz="2000" b="1" dirty="0" smtClean="0">
                <a:latin typeface="Times New Roman" pitchFamily="18" charset="0"/>
                <a:cs typeface="Times New Roman" pitchFamily="18" charset="0"/>
              </a:rPr>
              <a:t>Cheque- </a:t>
            </a:r>
            <a:r>
              <a:rPr lang="en-IN" sz="2000" dirty="0" smtClean="0">
                <a:latin typeface="Times New Roman" pitchFamily="18" charset="0"/>
                <a:cs typeface="Times New Roman" pitchFamily="18" charset="0"/>
              </a:rPr>
              <a:t>A </a:t>
            </a:r>
            <a:r>
              <a:rPr lang="en-IN" sz="2000" dirty="0">
                <a:latin typeface="Times New Roman" pitchFamily="18" charset="0"/>
                <a:cs typeface="Times New Roman" pitchFamily="18" charset="0"/>
              </a:rPr>
              <a:t>cheque is said to be honoured, if the banks give the amount to the payee. While, if the bank refuses </a:t>
            </a:r>
            <a:r>
              <a:rPr lang="en-IN" sz="2000" dirty="0" smtClean="0">
                <a:latin typeface="Times New Roman" pitchFamily="18" charset="0"/>
                <a:cs typeface="Times New Roman" pitchFamily="18" charset="0"/>
              </a:rPr>
              <a:t>to pay </a:t>
            </a:r>
            <a:r>
              <a:rPr lang="en-IN" sz="2000" dirty="0">
                <a:latin typeface="Times New Roman" pitchFamily="18" charset="0"/>
                <a:cs typeface="Times New Roman" pitchFamily="18" charset="0"/>
              </a:rPr>
              <a:t>the amount to the payee, the cheque is said to be dishonoured. In other words, dishonour </a:t>
            </a:r>
            <a:r>
              <a:rPr lang="en-IN" sz="2000" dirty="0" smtClean="0">
                <a:latin typeface="Times New Roman" pitchFamily="18" charset="0"/>
                <a:cs typeface="Times New Roman" pitchFamily="18" charset="0"/>
              </a:rPr>
              <a:t>of cheque </a:t>
            </a:r>
            <a:r>
              <a:rPr lang="en-IN" sz="2000" dirty="0">
                <a:latin typeface="Times New Roman" pitchFamily="18" charset="0"/>
                <a:cs typeface="Times New Roman" pitchFamily="18" charset="0"/>
              </a:rPr>
              <a:t>is a condition in which bank refuses to pay the amount of cheque to the payee</a:t>
            </a:r>
            <a:r>
              <a:rPr lang="en-IN" sz="2000" dirty="0" smtClean="0">
                <a:latin typeface="Times New Roman" pitchFamily="18" charset="0"/>
                <a:cs typeface="Times New Roman" pitchFamily="18" charset="0"/>
              </a:rPr>
              <a:t>.</a:t>
            </a:r>
          </a:p>
          <a:p>
            <a:endParaRPr lang="en-US" sz="2000" dirty="0"/>
          </a:p>
        </p:txBody>
      </p:sp>
    </p:spTree>
    <p:extLst>
      <p:ext uri="{BB962C8B-B14F-4D97-AF65-F5344CB8AC3E}">
        <p14:creationId xmlns:p14="http://schemas.microsoft.com/office/powerpoint/2010/main" val="37067351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TotalTime>
  <Words>1937</Words>
  <Application>Microsoft Office PowerPoint</Application>
  <PresentationFormat>On-screen Show (4:3)</PresentationFormat>
  <Paragraphs>162</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Times New Roman</vt:lpstr>
      <vt:lpstr>Office Theme</vt:lpstr>
      <vt:lpstr>Partnership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Partnership</dc:title>
  <dc:creator>ADMIN</dc:creator>
  <cp:lastModifiedBy>office2</cp:lastModifiedBy>
  <cp:revision>10</cp:revision>
  <dcterms:created xsi:type="dcterms:W3CDTF">2022-02-07T10:33:48Z</dcterms:created>
  <dcterms:modified xsi:type="dcterms:W3CDTF">2023-01-13T06:42:29Z</dcterms:modified>
</cp:coreProperties>
</file>